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76" r:id="rId2"/>
    <p:sldId id="288" r:id="rId3"/>
    <p:sldId id="307" r:id="rId4"/>
    <p:sldId id="274" r:id="rId5"/>
    <p:sldId id="269" r:id="rId6"/>
    <p:sldId id="302" r:id="rId7"/>
    <p:sldId id="303" r:id="rId8"/>
    <p:sldId id="259" r:id="rId9"/>
    <p:sldId id="270" r:id="rId10"/>
    <p:sldId id="271" r:id="rId11"/>
    <p:sldId id="273" r:id="rId12"/>
    <p:sldId id="272" r:id="rId13"/>
    <p:sldId id="262" r:id="rId14"/>
    <p:sldId id="263" r:id="rId15"/>
    <p:sldId id="264" r:id="rId16"/>
    <p:sldId id="265" r:id="rId17"/>
    <p:sldId id="266" r:id="rId18"/>
    <p:sldId id="268" r:id="rId19"/>
    <p:sldId id="267" r:id="rId20"/>
    <p:sldId id="304" r:id="rId21"/>
    <p:sldId id="275" r:id="rId22"/>
    <p:sldId id="281" r:id="rId23"/>
    <p:sldId id="294" r:id="rId24"/>
    <p:sldId id="280" r:id="rId25"/>
    <p:sldId id="292" r:id="rId26"/>
    <p:sldId id="277" r:id="rId27"/>
    <p:sldId id="279" r:id="rId28"/>
    <p:sldId id="289" r:id="rId29"/>
    <p:sldId id="290" r:id="rId30"/>
    <p:sldId id="291" r:id="rId31"/>
    <p:sldId id="293" r:id="rId32"/>
    <p:sldId id="282" r:id="rId33"/>
    <p:sldId id="278" r:id="rId34"/>
    <p:sldId id="295" r:id="rId35"/>
    <p:sldId id="300" r:id="rId36"/>
    <p:sldId id="301" r:id="rId37"/>
    <p:sldId id="256" r:id="rId38"/>
    <p:sldId id="283" r:id="rId39"/>
    <p:sldId id="284" r:id="rId40"/>
    <p:sldId id="285" r:id="rId41"/>
    <p:sldId id="286" r:id="rId42"/>
    <p:sldId id="296" r:id="rId43"/>
    <p:sldId id="297" r:id="rId44"/>
    <p:sldId id="287" r:id="rId45"/>
    <p:sldId id="257" r:id="rId46"/>
    <p:sldId id="261" r:id="rId47"/>
    <p:sldId id="258" r:id="rId48"/>
    <p:sldId id="309" r:id="rId49"/>
    <p:sldId id="298" r:id="rId50"/>
    <p:sldId id="299" r:id="rId51"/>
    <p:sldId id="305" r:id="rId52"/>
    <p:sldId id="306"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4" autoAdjust="0"/>
    <p:restoredTop sz="94590" autoAdjust="0"/>
  </p:normalViewPr>
  <p:slideViewPr>
    <p:cSldViewPr>
      <p:cViewPr varScale="1">
        <p:scale>
          <a:sx n="65" d="100"/>
          <a:sy n="65" d="100"/>
        </p:scale>
        <p:origin x="-108" y="-23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2CE2A2E0-1D25-4038-B5BD-99771E613139}" type="datetimeFigureOut">
              <a:rPr lang="en-US" smtClean="0"/>
              <a:t>9/16/2010</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D69675E7-229B-4068-A500-B9E1558E518A}"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CE2A2E0-1D25-4038-B5BD-99771E613139}" type="datetimeFigureOut">
              <a:rPr lang="en-US" smtClean="0"/>
              <a:t>9/16/2010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675E7-229B-4068-A500-B9E1558E518A}"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CE2A2E0-1D25-4038-B5BD-99771E613139}" type="datetimeFigureOut">
              <a:rPr lang="en-US" smtClean="0"/>
              <a:t>9/16/2010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675E7-229B-4068-A500-B9E1558E518A}"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2CE2A2E0-1D25-4038-B5BD-99771E613139}" type="datetimeFigureOut">
              <a:rPr lang="en-US" smtClean="0"/>
              <a:t>9/16/2010</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D69675E7-229B-4068-A500-B9E1558E518A}"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2CE2A2E0-1D25-4038-B5BD-99771E613139}" type="datetimeFigureOut">
              <a:rPr lang="en-US" smtClean="0"/>
              <a:t>9/16/2010</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D69675E7-229B-4068-A500-B9E1558E518A}" type="slidenum">
              <a:rPr lang="en-US" smtClean="0"/>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2CE2A2E0-1D25-4038-B5BD-99771E613139}" type="datetimeFigureOut">
              <a:rPr lang="en-US" smtClean="0"/>
              <a:t>9/16/2010</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D69675E7-229B-4068-A500-B9E1558E518A}"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2CE2A2E0-1D25-4038-B5BD-99771E613139}" type="datetimeFigureOut">
              <a:rPr lang="en-US" smtClean="0"/>
              <a:t>9/16/2010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D69675E7-229B-4068-A500-B9E1558E518A}" type="slidenum">
              <a:rPr lang="en-US" smtClean="0"/>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2CE2A2E0-1D25-4038-B5BD-99771E613139}" type="datetimeFigureOut">
              <a:rPr lang="en-US" smtClean="0"/>
              <a:t>9/16/2010</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675E7-229B-4068-A500-B9E1558E518A}"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CE2A2E0-1D25-4038-B5BD-99771E613139}" type="datetimeFigureOut">
              <a:rPr lang="en-US" smtClean="0"/>
              <a:t>9/16/2010</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9675E7-229B-4068-A500-B9E1558E518A}"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2CE2A2E0-1D25-4038-B5BD-99771E613139}" type="datetimeFigureOut">
              <a:rPr lang="en-US" smtClean="0"/>
              <a:t>9/16/2010</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9675E7-229B-4068-A500-B9E1558E518A}"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2CE2A2E0-1D25-4038-B5BD-99771E613139}" type="datetimeFigureOut">
              <a:rPr lang="en-US" smtClean="0"/>
              <a:t>9/16/2010</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D69675E7-229B-4068-A500-B9E1558E518A}" type="slidenum">
              <a:rPr lang="en-US" smtClean="0"/>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2CE2A2E0-1D25-4038-B5BD-99771E613139}" type="datetimeFigureOut">
              <a:rPr lang="en-US" smtClean="0"/>
              <a:t>9/16/2010</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D69675E7-229B-4068-A500-B9E1558E518A}" type="slidenum">
              <a:rPr lang="en-US" smtClean="0"/>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par>
    </p:tnLst>
  </p:timing>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6.xml"/><Relationship Id="rId5" Type="http://schemas.openxmlformats.org/officeDocument/2006/relationships/image" Target="../media/image15.emf"/><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 Id="rId5" Type="http://schemas.openxmlformats.org/officeDocument/2006/relationships/image" Target="../media/image22.emf"/><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4.xml"/><Relationship Id="rId5" Type="http://schemas.openxmlformats.org/officeDocument/2006/relationships/image" Target="../media/image11.emf"/><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58385"/>
            <a:ext cx="7886700" cy="6094268"/>
          </a:xfrm>
          <a:prstGeom prst="rect">
            <a:avLst/>
          </a:prstGeom>
          <a:noFill/>
          <a:ln w="127000" cmpd="tri">
            <a:solidFill>
              <a:schemeClr val="accent6">
                <a:lumMod val="7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25348274"/>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206686"/>
            <a:ext cx="3271837" cy="2452170"/>
          </a:xfrm>
          <a:prstGeom prst="rect">
            <a:avLst/>
          </a:prstGeom>
          <a:noFill/>
          <a:ln w="381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398" y="4415051"/>
            <a:ext cx="3022657" cy="2265810"/>
          </a:xfrm>
          <a:prstGeom prst="rect">
            <a:avLst/>
          </a:prstGeom>
          <a:noFill/>
          <a:ln w="381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6109" y="275471"/>
            <a:ext cx="2281237" cy="1922116"/>
          </a:xfrm>
          <a:prstGeom prst="rect">
            <a:avLst/>
          </a:prstGeom>
          <a:noFill/>
          <a:ln w="381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9562"/>
            <a:ext cx="4714875" cy="608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8628721"/>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750"/>
                                  </p:stCondLst>
                                  <p:childTnLst>
                                    <p:set>
                                      <p:cBhvr>
                                        <p:cTn id="6" dur="1" fill="hold">
                                          <p:stCondLst>
                                            <p:cond delay="0"/>
                                          </p:stCondLst>
                                        </p:cTn>
                                        <p:tgtEl>
                                          <p:spTgt spid="15365"/>
                                        </p:tgtEl>
                                        <p:attrNameLst>
                                          <p:attrName>style.visibility</p:attrName>
                                        </p:attrNameLst>
                                      </p:cBhvr>
                                      <p:to>
                                        <p:strVal val="visible"/>
                                      </p:to>
                                    </p:set>
                                    <p:animEffect transition="in" filter="fade">
                                      <p:cBhvr>
                                        <p:cTn id="7" dur="1000"/>
                                        <p:tgtEl>
                                          <p:spTgt spid="15365"/>
                                        </p:tgtEl>
                                      </p:cBhvr>
                                    </p:animEffect>
                                    <p:anim calcmode="lin" valueType="num">
                                      <p:cBhvr>
                                        <p:cTn id="8" dur="1000" fill="hold"/>
                                        <p:tgtEl>
                                          <p:spTgt spid="15365"/>
                                        </p:tgtEl>
                                        <p:attrNameLst>
                                          <p:attrName>ppt_x</p:attrName>
                                        </p:attrNameLst>
                                      </p:cBhvr>
                                      <p:tavLst>
                                        <p:tav tm="0">
                                          <p:val>
                                            <p:strVal val="#ppt_x"/>
                                          </p:val>
                                        </p:tav>
                                        <p:tav tm="100000">
                                          <p:val>
                                            <p:strVal val="#ppt_x"/>
                                          </p:val>
                                        </p:tav>
                                      </p:tavLst>
                                    </p:anim>
                                    <p:anim calcmode="lin" valueType="num">
                                      <p:cBhvr>
                                        <p:cTn id="9" dur="1000" fill="hold"/>
                                        <p:tgtEl>
                                          <p:spTgt spid="1536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750"/>
                                  </p:stCondLst>
                                  <p:childTnLst>
                                    <p:set>
                                      <p:cBhvr>
                                        <p:cTn id="13" dur="1" fill="hold">
                                          <p:stCondLst>
                                            <p:cond delay="0"/>
                                          </p:stCondLst>
                                        </p:cTn>
                                        <p:tgtEl>
                                          <p:spTgt spid="15363"/>
                                        </p:tgtEl>
                                        <p:attrNameLst>
                                          <p:attrName>style.visibility</p:attrName>
                                        </p:attrNameLst>
                                      </p:cBhvr>
                                      <p:to>
                                        <p:strVal val="visible"/>
                                      </p:to>
                                    </p:set>
                                    <p:animEffect transition="in" filter="fade">
                                      <p:cBhvr>
                                        <p:cTn id="14" dur="1000"/>
                                        <p:tgtEl>
                                          <p:spTgt spid="15363"/>
                                        </p:tgtEl>
                                      </p:cBhvr>
                                    </p:animEffect>
                                    <p:anim calcmode="lin" valueType="num">
                                      <p:cBhvr>
                                        <p:cTn id="15" dur="1000" fill="hold"/>
                                        <p:tgtEl>
                                          <p:spTgt spid="15363"/>
                                        </p:tgtEl>
                                        <p:attrNameLst>
                                          <p:attrName>ppt_x</p:attrName>
                                        </p:attrNameLst>
                                      </p:cBhvr>
                                      <p:tavLst>
                                        <p:tav tm="0">
                                          <p:val>
                                            <p:strVal val="#ppt_x"/>
                                          </p:val>
                                        </p:tav>
                                        <p:tav tm="100000">
                                          <p:val>
                                            <p:strVal val="#ppt_x"/>
                                          </p:val>
                                        </p:tav>
                                      </p:tavLst>
                                    </p:anim>
                                    <p:anim calcmode="lin" valueType="num">
                                      <p:cBhvr>
                                        <p:cTn id="16" dur="1000" fill="hold"/>
                                        <p:tgtEl>
                                          <p:spTgt spid="1536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750"/>
                                  </p:stCondLst>
                                  <p:childTnLst>
                                    <p:set>
                                      <p:cBhvr>
                                        <p:cTn id="20" dur="1" fill="hold">
                                          <p:stCondLst>
                                            <p:cond delay="0"/>
                                          </p:stCondLst>
                                        </p:cTn>
                                        <p:tgtEl>
                                          <p:spTgt spid="15364"/>
                                        </p:tgtEl>
                                        <p:attrNameLst>
                                          <p:attrName>style.visibility</p:attrName>
                                        </p:attrNameLst>
                                      </p:cBhvr>
                                      <p:to>
                                        <p:strVal val="visible"/>
                                      </p:to>
                                    </p:set>
                                    <p:animEffect transition="in" filter="fade">
                                      <p:cBhvr>
                                        <p:cTn id="21" dur="1000"/>
                                        <p:tgtEl>
                                          <p:spTgt spid="15364"/>
                                        </p:tgtEl>
                                      </p:cBhvr>
                                    </p:animEffect>
                                    <p:anim calcmode="lin" valueType="num">
                                      <p:cBhvr>
                                        <p:cTn id="22" dur="1000" fill="hold"/>
                                        <p:tgtEl>
                                          <p:spTgt spid="15364"/>
                                        </p:tgtEl>
                                        <p:attrNameLst>
                                          <p:attrName>ppt_x</p:attrName>
                                        </p:attrNameLst>
                                      </p:cBhvr>
                                      <p:tavLst>
                                        <p:tav tm="0">
                                          <p:val>
                                            <p:strVal val="#ppt_x"/>
                                          </p:val>
                                        </p:tav>
                                        <p:tav tm="100000">
                                          <p:val>
                                            <p:strVal val="#ppt_x"/>
                                          </p:val>
                                        </p:tav>
                                      </p:tavLst>
                                    </p:anim>
                                    <p:anim calcmode="lin" valueType="num">
                                      <p:cBhvr>
                                        <p:cTn id="23" dur="1000" fill="hold"/>
                                        <p:tgtEl>
                                          <p:spTgt spid="153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46964"/>
            <a:ext cx="3863489" cy="2895600"/>
          </a:xfrm>
          <a:prstGeom prst="rect">
            <a:avLst/>
          </a:prstGeom>
          <a:noFill/>
          <a:ln w="381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04800"/>
            <a:ext cx="4029075" cy="5375841"/>
          </a:xfrm>
          <a:prstGeom prst="rect">
            <a:avLst/>
          </a:prstGeom>
          <a:noFill/>
          <a:ln w="381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290" y="3733800"/>
            <a:ext cx="3729037" cy="2794831"/>
          </a:xfrm>
          <a:prstGeom prst="rect">
            <a:avLst/>
          </a:prstGeom>
          <a:noFill/>
          <a:ln w="381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1724302"/>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1000"/>
                                        <p:tgtEl>
                                          <p:spTgt spid="17410"/>
                                        </p:tgtEl>
                                      </p:cBhvr>
                                    </p:animEffect>
                                    <p:anim calcmode="lin" valueType="num">
                                      <p:cBhvr>
                                        <p:cTn id="8" dur="1000" fill="hold"/>
                                        <p:tgtEl>
                                          <p:spTgt spid="17410"/>
                                        </p:tgtEl>
                                        <p:attrNameLst>
                                          <p:attrName>ppt_x</p:attrName>
                                        </p:attrNameLst>
                                      </p:cBhvr>
                                      <p:tavLst>
                                        <p:tav tm="0">
                                          <p:val>
                                            <p:strVal val="#ppt_x"/>
                                          </p:val>
                                        </p:tav>
                                        <p:tav tm="100000">
                                          <p:val>
                                            <p:strVal val="#ppt_x"/>
                                          </p:val>
                                        </p:tav>
                                      </p:tavLst>
                                    </p:anim>
                                    <p:anim calcmode="lin" valueType="num">
                                      <p:cBhvr>
                                        <p:cTn id="9" dur="1000" fill="hold"/>
                                        <p:tgtEl>
                                          <p:spTgt spid="174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411"/>
                                        </p:tgtEl>
                                        <p:attrNameLst>
                                          <p:attrName>style.visibility</p:attrName>
                                        </p:attrNameLst>
                                      </p:cBhvr>
                                      <p:to>
                                        <p:strVal val="visible"/>
                                      </p:to>
                                    </p:set>
                                    <p:animEffect transition="in" filter="fade">
                                      <p:cBhvr>
                                        <p:cTn id="14" dur="1000"/>
                                        <p:tgtEl>
                                          <p:spTgt spid="17411"/>
                                        </p:tgtEl>
                                      </p:cBhvr>
                                    </p:animEffect>
                                    <p:anim calcmode="lin" valueType="num">
                                      <p:cBhvr>
                                        <p:cTn id="15" dur="1000" fill="hold"/>
                                        <p:tgtEl>
                                          <p:spTgt spid="17411"/>
                                        </p:tgtEl>
                                        <p:attrNameLst>
                                          <p:attrName>ppt_x</p:attrName>
                                        </p:attrNameLst>
                                      </p:cBhvr>
                                      <p:tavLst>
                                        <p:tav tm="0">
                                          <p:val>
                                            <p:strVal val="#ppt_x"/>
                                          </p:val>
                                        </p:tav>
                                        <p:tav tm="100000">
                                          <p:val>
                                            <p:strVal val="#ppt_x"/>
                                          </p:val>
                                        </p:tav>
                                      </p:tavLst>
                                    </p:anim>
                                    <p:anim calcmode="lin" valueType="num">
                                      <p:cBhvr>
                                        <p:cTn id="16" dur="1000" fill="hold"/>
                                        <p:tgtEl>
                                          <p:spTgt spid="174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750"/>
                                  </p:stCondLst>
                                  <p:childTnLst>
                                    <p:set>
                                      <p:cBhvr>
                                        <p:cTn id="20" dur="1" fill="hold">
                                          <p:stCondLst>
                                            <p:cond delay="0"/>
                                          </p:stCondLst>
                                        </p:cTn>
                                        <p:tgtEl>
                                          <p:spTgt spid="17412"/>
                                        </p:tgtEl>
                                        <p:attrNameLst>
                                          <p:attrName>style.visibility</p:attrName>
                                        </p:attrNameLst>
                                      </p:cBhvr>
                                      <p:to>
                                        <p:strVal val="visible"/>
                                      </p:to>
                                    </p:set>
                                    <p:animEffect transition="in" filter="fade">
                                      <p:cBhvr>
                                        <p:cTn id="21" dur="1000"/>
                                        <p:tgtEl>
                                          <p:spTgt spid="17412"/>
                                        </p:tgtEl>
                                      </p:cBhvr>
                                    </p:animEffect>
                                    <p:anim calcmode="lin" valueType="num">
                                      <p:cBhvr>
                                        <p:cTn id="22" dur="1000" fill="hold"/>
                                        <p:tgtEl>
                                          <p:spTgt spid="17412"/>
                                        </p:tgtEl>
                                        <p:attrNameLst>
                                          <p:attrName>ppt_x</p:attrName>
                                        </p:attrNameLst>
                                      </p:cBhvr>
                                      <p:tavLst>
                                        <p:tav tm="0">
                                          <p:val>
                                            <p:strVal val="#ppt_x"/>
                                          </p:val>
                                        </p:tav>
                                        <p:tav tm="100000">
                                          <p:val>
                                            <p:strVal val="#ppt_x"/>
                                          </p:val>
                                        </p:tav>
                                      </p:tavLst>
                                    </p:anim>
                                    <p:anim calcmode="lin" valueType="num">
                                      <p:cBhvr>
                                        <p:cTn id="23" dur="1000" fill="hold"/>
                                        <p:tgtEl>
                                          <p:spTgt spid="174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4562475" cy="3419475"/>
          </a:xfrm>
          <a:prstGeom prst="rect">
            <a:avLst/>
          </a:prstGeom>
          <a:noFill/>
          <a:ln w="381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529" t="2588" r="22883" b="11949"/>
          <a:stretch/>
        </p:blipFill>
        <p:spPr bwMode="auto">
          <a:xfrm>
            <a:off x="3825467" y="3169920"/>
            <a:ext cx="4389120" cy="3017520"/>
          </a:xfrm>
          <a:prstGeom prst="rect">
            <a:avLst/>
          </a:prstGeom>
          <a:noFill/>
          <a:ln w="381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394" y="3383280"/>
            <a:ext cx="4134485" cy="2590800"/>
          </a:xfrm>
          <a:prstGeom prst="rect">
            <a:avLst/>
          </a:prstGeom>
          <a:noFill/>
          <a:ln w="381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2129" y="397877"/>
            <a:ext cx="4110037" cy="3080920"/>
          </a:xfrm>
          <a:prstGeom prst="rect">
            <a:avLst/>
          </a:prstGeom>
          <a:noFill/>
          <a:ln w="381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6035924"/>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75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750"/>
                                  </p:stCondLst>
                                  <p:childTnLst>
                                    <p:set>
                                      <p:cBhvr>
                                        <p:cTn id="13" dur="1" fill="hold">
                                          <p:stCondLst>
                                            <p:cond delay="0"/>
                                          </p:stCondLst>
                                        </p:cTn>
                                        <p:tgtEl>
                                          <p:spTgt spid="16388"/>
                                        </p:tgtEl>
                                        <p:attrNameLst>
                                          <p:attrName>style.visibility</p:attrName>
                                        </p:attrNameLst>
                                      </p:cBhvr>
                                      <p:to>
                                        <p:strVal val="visible"/>
                                      </p:to>
                                    </p:set>
                                    <p:animEffect transition="in" filter="fade">
                                      <p:cBhvr>
                                        <p:cTn id="14" dur="1000"/>
                                        <p:tgtEl>
                                          <p:spTgt spid="16388"/>
                                        </p:tgtEl>
                                      </p:cBhvr>
                                    </p:animEffect>
                                    <p:anim calcmode="lin" valueType="num">
                                      <p:cBhvr>
                                        <p:cTn id="15" dur="1000" fill="hold"/>
                                        <p:tgtEl>
                                          <p:spTgt spid="16388"/>
                                        </p:tgtEl>
                                        <p:attrNameLst>
                                          <p:attrName>ppt_x</p:attrName>
                                        </p:attrNameLst>
                                      </p:cBhvr>
                                      <p:tavLst>
                                        <p:tav tm="0">
                                          <p:val>
                                            <p:strVal val="#ppt_x"/>
                                          </p:val>
                                        </p:tav>
                                        <p:tav tm="100000">
                                          <p:val>
                                            <p:strVal val="#ppt_x"/>
                                          </p:val>
                                        </p:tav>
                                      </p:tavLst>
                                    </p:anim>
                                    <p:anim calcmode="lin" valueType="num">
                                      <p:cBhvr>
                                        <p:cTn id="16" dur="1000" fill="hold"/>
                                        <p:tgtEl>
                                          <p:spTgt spid="1638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750"/>
                                  </p:stCondLst>
                                  <p:childTnLst>
                                    <p:set>
                                      <p:cBhvr>
                                        <p:cTn id="20" dur="1" fill="hold">
                                          <p:stCondLst>
                                            <p:cond delay="0"/>
                                          </p:stCondLst>
                                        </p:cTn>
                                        <p:tgtEl>
                                          <p:spTgt spid="16387"/>
                                        </p:tgtEl>
                                        <p:attrNameLst>
                                          <p:attrName>style.visibility</p:attrName>
                                        </p:attrNameLst>
                                      </p:cBhvr>
                                      <p:to>
                                        <p:strVal val="visible"/>
                                      </p:to>
                                    </p:set>
                                    <p:animEffect transition="in" filter="fade">
                                      <p:cBhvr>
                                        <p:cTn id="21" dur="1000"/>
                                        <p:tgtEl>
                                          <p:spTgt spid="16387"/>
                                        </p:tgtEl>
                                      </p:cBhvr>
                                    </p:animEffect>
                                    <p:anim calcmode="lin" valueType="num">
                                      <p:cBhvr>
                                        <p:cTn id="22" dur="1000" fill="hold"/>
                                        <p:tgtEl>
                                          <p:spTgt spid="16387"/>
                                        </p:tgtEl>
                                        <p:attrNameLst>
                                          <p:attrName>ppt_x</p:attrName>
                                        </p:attrNameLst>
                                      </p:cBhvr>
                                      <p:tavLst>
                                        <p:tav tm="0">
                                          <p:val>
                                            <p:strVal val="#ppt_x"/>
                                          </p:val>
                                        </p:tav>
                                        <p:tav tm="100000">
                                          <p:val>
                                            <p:strVal val="#ppt_x"/>
                                          </p:val>
                                        </p:tav>
                                      </p:tavLst>
                                    </p:anim>
                                    <p:anim calcmode="lin" valueType="num">
                                      <p:cBhvr>
                                        <p:cTn id="23" dur="1000" fill="hold"/>
                                        <p:tgtEl>
                                          <p:spTgt spid="1638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750"/>
                                  </p:stCondLst>
                                  <p:childTnLst>
                                    <p:set>
                                      <p:cBhvr>
                                        <p:cTn id="27" dur="1" fill="hold">
                                          <p:stCondLst>
                                            <p:cond delay="0"/>
                                          </p:stCondLst>
                                        </p:cTn>
                                        <p:tgtEl>
                                          <p:spTgt spid="16389"/>
                                        </p:tgtEl>
                                        <p:attrNameLst>
                                          <p:attrName>style.visibility</p:attrName>
                                        </p:attrNameLst>
                                      </p:cBhvr>
                                      <p:to>
                                        <p:strVal val="visible"/>
                                      </p:to>
                                    </p:set>
                                    <p:animEffect transition="in" filter="fade">
                                      <p:cBhvr>
                                        <p:cTn id="28" dur="1000"/>
                                        <p:tgtEl>
                                          <p:spTgt spid="16389"/>
                                        </p:tgtEl>
                                      </p:cBhvr>
                                    </p:animEffect>
                                    <p:anim calcmode="lin" valueType="num">
                                      <p:cBhvr>
                                        <p:cTn id="29" dur="1000" fill="hold"/>
                                        <p:tgtEl>
                                          <p:spTgt spid="16389"/>
                                        </p:tgtEl>
                                        <p:attrNameLst>
                                          <p:attrName>ppt_x</p:attrName>
                                        </p:attrNameLst>
                                      </p:cBhvr>
                                      <p:tavLst>
                                        <p:tav tm="0">
                                          <p:val>
                                            <p:strVal val="#ppt_x"/>
                                          </p:val>
                                        </p:tav>
                                        <p:tav tm="100000">
                                          <p:val>
                                            <p:strVal val="#ppt_x"/>
                                          </p:val>
                                        </p:tav>
                                      </p:tavLst>
                                    </p:anim>
                                    <p:anim calcmode="lin" valueType="num">
                                      <p:cBhvr>
                                        <p:cTn id="30" dur="1000" fill="hold"/>
                                        <p:tgtEl>
                                          <p:spTgt spid="163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894035"/>
            <a:ext cx="6705600" cy="5430565"/>
          </a:xfrm>
          <a:prstGeom prst="rect">
            <a:avLst/>
          </a:prstGeom>
          <a:noFill/>
          <a:ln w="38100" cmpd="thickThin">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278975"/>
            <a:ext cx="2600455" cy="523220"/>
          </a:xfrm>
          <a:prstGeom prst="rect">
            <a:avLst/>
          </a:prstGeom>
          <a:noFill/>
        </p:spPr>
        <p:txBody>
          <a:bodyPr wrap="none" rtlCol="0">
            <a:spAutoFit/>
          </a:bodyPr>
          <a:lstStyle/>
          <a:p>
            <a:r>
              <a:rPr lang="en-US" sz="2800" b="1" dirty="0" smtClean="0">
                <a:solidFill>
                  <a:schemeClr val="accent6">
                    <a:lumMod val="75000"/>
                  </a:schemeClr>
                </a:solidFill>
              </a:rPr>
              <a:t>Compare with…</a:t>
            </a:r>
            <a:endParaRPr lang="en-US" dirty="0"/>
          </a:p>
        </p:txBody>
      </p:sp>
    </p:spTree>
    <p:extLst>
      <p:ext uri="{BB962C8B-B14F-4D97-AF65-F5344CB8AC3E}">
        <p14:creationId xmlns:p14="http://schemas.microsoft.com/office/powerpoint/2010/main" val="2816325946"/>
      </p:ext>
    </p:extLst>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0-#ppt_w/2"/>
                                          </p:val>
                                        </p:tav>
                                        <p:tav tm="100000">
                                          <p:val>
                                            <p:strVal val="#ppt_x"/>
                                          </p:val>
                                        </p:tav>
                                      </p:tavLst>
                                    </p:anim>
                                    <p:anim calcmode="lin" valueType="num">
                                      <p:cBhvr additive="base">
                                        <p:cTn id="8" dur="500" fill="hold"/>
                                        <p:tgtEl>
                                          <p:spTgt spid="61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066800"/>
            <a:ext cx="8249606" cy="5309460"/>
          </a:xfrm>
          <a:prstGeom prst="rect">
            <a:avLst/>
          </a:prstGeom>
          <a:noFill/>
          <a:ln w="25400" cmpd="thinThick">
            <a:solidFill>
              <a:schemeClr val="accent2"/>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457200" y="381000"/>
            <a:ext cx="2743200" cy="523220"/>
          </a:xfrm>
          <a:prstGeom prst="rect">
            <a:avLst/>
          </a:prstGeom>
        </p:spPr>
        <p:txBody>
          <a:bodyPr wrap="square">
            <a:spAutoFit/>
          </a:bodyPr>
          <a:lstStyle/>
          <a:p>
            <a:r>
              <a:rPr lang="en-US" sz="2800" b="1" dirty="0">
                <a:solidFill>
                  <a:schemeClr val="accent6">
                    <a:lumMod val="75000"/>
                  </a:schemeClr>
                </a:solidFill>
              </a:rPr>
              <a:t>Compare </a:t>
            </a:r>
            <a:r>
              <a:rPr lang="en-US" sz="2800" b="1" dirty="0" smtClean="0">
                <a:solidFill>
                  <a:schemeClr val="accent6">
                    <a:lumMod val="75000"/>
                  </a:schemeClr>
                </a:solidFill>
              </a:rPr>
              <a:t>with…</a:t>
            </a:r>
            <a:endParaRPr lang="en-US" sz="2800" dirty="0"/>
          </a:p>
        </p:txBody>
      </p:sp>
    </p:spTree>
    <p:extLst>
      <p:ext uri="{BB962C8B-B14F-4D97-AF65-F5344CB8AC3E}">
        <p14:creationId xmlns:p14="http://schemas.microsoft.com/office/powerpoint/2010/main" val="2419210548"/>
      </p:ext>
    </p:extLst>
  </p:cSld>
  <p:clrMapOvr>
    <a:masterClrMapping/>
  </p:clrMapOvr>
  <p:transition spd="slow"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1+#ppt_w/2"/>
                                          </p:val>
                                        </p:tav>
                                        <p:tav tm="100000">
                                          <p:val>
                                            <p:strVal val="#ppt_x"/>
                                          </p:val>
                                        </p:tav>
                                      </p:tavLst>
                                    </p:anim>
                                    <p:anim calcmode="lin" valueType="num">
                                      <p:cBhvr additive="base">
                                        <p:cTn id="8" dur="500" fill="hold"/>
                                        <p:tgtEl>
                                          <p:spTgt spid="717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149691"/>
            <a:ext cx="6704013" cy="5708309"/>
          </a:xfrm>
          <a:prstGeom prst="rect">
            <a:avLst/>
          </a:prstGeom>
          <a:noFill/>
          <a:ln w="158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304800"/>
            <a:ext cx="2541145" cy="523220"/>
          </a:xfrm>
          <a:prstGeom prst="rect">
            <a:avLst/>
          </a:prstGeom>
        </p:spPr>
        <p:txBody>
          <a:bodyPr wrap="none">
            <a:spAutoFit/>
          </a:bodyPr>
          <a:lstStyle/>
          <a:p>
            <a:pPr lvl="0"/>
            <a:r>
              <a:rPr lang="en-US" sz="2800" b="1" dirty="0">
                <a:solidFill>
                  <a:srgbClr val="C17529">
                    <a:lumMod val="75000"/>
                  </a:srgbClr>
                </a:solidFill>
              </a:rPr>
              <a:t>Compare with…</a:t>
            </a:r>
            <a:endParaRPr lang="en-US" sz="2800" dirty="0">
              <a:solidFill>
                <a:prstClr val="black"/>
              </a:solidFill>
            </a:endParaRPr>
          </a:p>
        </p:txBody>
      </p:sp>
    </p:spTree>
    <p:extLst>
      <p:ext uri="{BB962C8B-B14F-4D97-AF65-F5344CB8AC3E}">
        <p14:creationId xmlns:p14="http://schemas.microsoft.com/office/powerpoint/2010/main" val="2867265888"/>
      </p:ext>
    </p:extLst>
  </p:cSld>
  <p:clrMapOvr>
    <a:masterClrMapping/>
  </p:clrMapOvr>
  <p:transition spd="slow"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1" y="751820"/>
            <a:ext cx="7239000" cy="6029980"/>
          </a:xfrm>
          <a:prstGeom prst="rect">
            <a:avLst/>
          </a:prstGeom>
          <a:noFill/>
          <a:ln w="9525" cmpd="thickThin">
            <a:solidFill>
              <a:schemeClr val="accent6">
                <a:alpha val="82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228600"/>
            <a:ext cx="2541145" cy="523220"/>
          </a:xfrm>
          <a:prstGeom prst="rect">
            <a:avLst/>
          </a:prstGeom>
        </p:spPr>
        <p:txBody>
          <a:bodyPr wrap="none">
            <a:spAutoFit/>
          </a:bodyPr>
          <a:lstStyle/>
          <a:p>
            <a:pPr lvl="0"/>
            <a:r>
              <a:rPr lang="en-US" sz="2800" b="1" dirty="0">
                <a:solidFill>
                  <a:srgbClr val="C17529">
                    <a:lumMod val="75000"/>
                  </a:srgbClr>
                </a:solidFill>
              </a:rPr>
              <a:t>Compare with…</a:t>
            </a:r>
            <a:endParaRPr lang="en-US" sz="2800" dirty="0">
              <a:solidFill>
                <a:prstClr val="black"/>
              </a:solidFill>
            </a:endParaRPr>
          </a:p>
        </p:txBody>
      </p:sp>
    </p:spTree>
    <p:extLst>
      <p:ext uri="{BB962C8B-B14F-4D97-AF65-F5344CB8AC3E}">
        <p14:creationId xmlns:p14="http://schemas.microsoft.com/office/powerpoint/2010/main" val="1937641803"/>
      </p:ext>
    </p:extLst>
  </p:cSld>
  <p:clrMapOvr>
    <a:masterClrMapping/>
  </p:clrMapOvr>
  <p:transition spd="slow"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1+#ppt_w/2"/>
                                          </p:val>
                                        </p:tav>
                                        <p:tav tm="100000">
                                          <p:val>
                                            <p:strVal val="#ppt_x"/>
                                          </p:val>
                                        </p:tav>
                                      </p:tavLst>
                                    </p:anim>
                                    <p:anim calcmode="lin" valueType="num">
                                      <p:cBhvr additive="base">
                                        <p:cTn id="8" dur="500" fill="hold"/>
                                        <p:tgtEl>
                                          <p:spTgt spid="92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51764" y="675620"/>
            <a:ext cx="7772400" cy="1500187"/>
          </a:xfrm>
          <a:ln w="57150">
            <a:solidFill>
              <a:srgbClr val="002060"/>
            </a:solidFill>
          </a:ln>
        </p:spPr>
        <p:txBody>
          <a:bodyPr>
            <a:normAutofit fontScale="77500" lnSpcReduction="20000"/>
          </a:bodyPr>
          <a:lstStyle/>
          <a:p>
            <a:pPr algn="l"/>
            <a:r>
              <a:rPr lang="en-US" b="1" dirty="0">
                <a:solidFill>
                  <a:srgbClr val="C00000"/>
                </a:solidFill>
              </a:rPr>
              <a:t>Missouri Golf Course   Not Disclosed, MO, USA  </a:t>
            </a:r>
            <a:r>
              <a:rPr lang="en-US" sz="3300" b="1" dirty="0">
                <a:solidFill>
                  <a:srgbClr val="C00000"/>
                </a:solidFill>
              </a:rPr>
              <a:t>$250,000</a:t>
            </a:r>
          </a:p>
          <a:p>
            <a:pPr algn="l"/>
            <a:r>
              <a:rPr lang="en-US" dirty="0">
                <a:solidFill>
                  <a:srgbClr val="C00000"/>
                </a:solidFill>
              </a:rPr>
              <a:t> </a:t>
            </a:r>
            <a:r>
              <a:rPr lang="en-US" b="1" dirty="0">
                <a:solidFill>
                  <a:srgbClr val="C00000"/>
                </a:solidFill>
              </a:rPr>
              <a:t>Nine hole golf course </a:t>
            </a:r>
            <a:r>
              <a:rPr lang="en-US" dirty="0">
                <a:solidFill>
                  <a:srgbClr val="C00000"/>
                </a:solidFill>
              </a:rPr>
              <a:t>located in Bethany, Missouri at intersection of Highways 136, 69 and 13. This 34.8 acre golf course has been in business for over the past 40 years. It has all irrigated grass greens and </a:t>
            </a:r>
            <a:r>
              <a:rPr lang="en-US" b="1" dirty="0">
                <a:solidFill>
                  <a:srgbClr val="C00000"/>
                </a:solidFill>
              </a:rPr>
              <a:t>5 ponds</a:t>
            </a:r>
            <a:r>
              <a:rPr lang="en-US" dirty="0">
                <a:solidFill>
                  <a:srgbClr val="C00000"/>
                </a:solidFill>
              </a:rPr>
              <a:t>. There is an 80' x 24' combination </a:t>
            </a:r>
            <a:r>
              <a:rPr lang="en-US" b="1" dirty="0">
                <a:solidFill>
                  <a:srgbClr val="C00000"/>
                </a:solidFill>
              </a:rPr>
              <a:t>club house/entertainment center</a:t>
            </a:r>
            <a:r>
              <a:rPr lang="en-US" dirty="0">
                <a:solidFill>
                  <a:srgbClr val="C00000"/>
                </a:solidFill>
              </a:rPr>
              <a:t>, a 30' x 120' cart shed, a 30' x 90' cart shed, an 11' x 56' cart shed, and a 42' x 48' workshop.</a:t>
            </a:r>
          </a:p>
        </p:txBody>
      </p:sp>
      <p:sp>
        <p:nvSpPr>
          <p:cNvPr id="2" name="Title 1"/>
          <p:cNvSpPr>
            <a:spLocks noGrp="1"/>
          </p:cNvSpPr>
          <p:nvPr>
            <p:ph type="title"/>
          </p:nvPr>
        </p:nvSpPr>
        <p:spPr>
          <a:xfrm>
            <a:off x="729641" y="2362200"/>
            <a:ext cx="7772400" cy="1362075"/>
          </a:xfrm>
          <a:ln w="57150">
            <a:solidFill>
              <a:schemeClr val="accent2"/>
            </a:solidFill>
          </a:ln>
        </p:spPr>
        <p:txBody>
          <a:bodyPr>
            <a:normAutofit/>
          </a:bodyPr>
          <a:lstStyle/>
          <a:p>
            <a:pPr algn="l"/>
            <a:r>
              <a:rPr lang="en-US" sz="1600" dirty="0"/>
              <a:t>Iowa Golf Course    Not Disclosed, IA, USA  </a:t>
            </a:r>
            <a:r>
              <a:rPr lang="en-US" sz="1600" b="1" dirty="0"/>
              <a:t>$579,000</a:t>
            </a:r>
            <a:br>
              <a:rPr lang="en-US" sz="1600" b="1" dirty="0"/>
            </a:br>
            <a:r>
              <a:rPr lang="en-US" sz="1600" dirty="0"/>
              <a:t>Well established 36 par course on 60 acres. </a:t>
            </a:r>
            <a:r>
              <a:rPr lang="en-US" sz="1600" b="1" dirty="0"/>
              <a:t>Spring-fed pond &amp; creek </a:t>
            </a:r>
            <a:r>
              <a:rPr lang="en-US" sz="1600" dirty="0"/>
              <a:t>are the water hazards. Includes land, clubhouse, cart barns, fixture, equipment &amp; training.</a:t>
            </a:r>
            <a:br>
              <a:rPr lang="en-US" sz="1600" dirty="0"/>
            </a:br>
            <a:endParaRPr lang="en-US" sz="1600" dirty="0">
              <a:latin typeface="+mn-lt"/>
            </a:endParaRPr>
          </a:p>
        </p:txBody>
      </p:sp>
      <p:sp>
        <p:nvSpPr>
          <p:cNvPr id="5" name="TextBox 4"/>
          <p:cNvSpPr txBox="1"/>
          <p:nvPr/>
        </p:nvSpPr>
        <p:spPr>
          <a:xfrm>
            <a:off x="751764" y="3886200"/>
            <a:ext cx="7772400" cy="1200329"/>
          </a:xfrm>
          <a:prstGeom prst="rect">
            <a:avLst/>
          </a:prstGeom>
          <a:noFill/>
          <a:ln w="57150">
            <a:solidFill>
              <a:schemeClr val="tx2">
                <a:lumMod val="75000"/>
              </a:schemeClr>
            </a:solidFill>
          </a:ln>
        </p:spPr>
        <p:txBody>
          <a:bodyPr wrap="square" rtlCol="0">
            <a:spAutoFit/>
          </a:bodyPr>
          <a:lstStyle/>
          <a:p>
            <a:r>
              <a:rPr lang="en-US" dirty="0" smtClean="0">
                <a:solidFill>
                  <a:srgbClr val="C00000"/>
                </a:solidFill>
              </a:rPr>
              <a:t>LOUISIANA COURSE - Price - </a:t>
            </a:r>
            <a:r>
              <a:rPr lang="en-US" b="1" dirty="0" smtClean="0">
                <a:solidFill>
                  <a:srgbClr val="C00000"/>
                </a:solidFill>
              </a:rPr>
              <a:t>$1,850,000</a:t>
            </a:r>
          </a:p>
          <a:p>
            <a:r>
              <a:rPr lang="en-US" dirty="0" smtClean="0">
                <a:solidFill>
                  <a:srgbClr val="C00000"/>
                </a:solidFill>
              </a:rPr>
              <a:t>The Northwood Hills Country Club is located in Shreveport, LA, and offers an  18 hole golf course, Clubhouse, </a:t>
            </a:r>
            <a:r>
              <a:rPr lang="en-US" b="1" dirty="0" smtClean="0">
                <a:solidFill>
                  <a:srgbClr val="C00000"/>
                </a:solidFill>
              </a:rPr>
              <a:t>167 acres, Pro Shop, Fitness Center, Pool and Pool House, parking for 300 cars, and a 2 Bedroom Apartment</a:t>
            </a:r>
            <a:r>
              <a:rPr lang="en-US" dirty="0" smtClean="0">
                <a:solidFill>
                  <a:srgbClr val="C00000"/>
                </a:solidFill>
              </a:rPr>
              <a:t>. </a:t>
            </a:r>
            <a:endParaRPr lang="en-US" dirty="0">
              <a:solidFill>
                <a:srgbClr val="C00000"/>
              </a:solidFill>
            </a:endParaRPr>
          </a:p>
        </p:txBody>
      </p:sp>
      <p:sp>
        <p:nvSpPr>
          <p:cNvPr id="8" name="Rectangle 7"/>
          <p:cNvSpPr/>
          <p:nvPr/>
        </p:nvSpPr>
        <p:spPr>
          <a:xfrm>
            <a:off x="772236" y="5334000"/>
            <a:ext cx="7751928" cy="1200329"/>
          </a:xfrm>
          <a:prstGeom prst="rect">
            <a:avLst/>
          </a:prstGeom>
          <a:ln w="57150">
            <a:solidFill>
              <a:srgbClr val="C00000"/>
            </a:solidFill>
          </a:ln>
        </p:spPr>
        <p:txBody>
          <a:bodyPr wrap="square">
            <a:spAutoFit/>
          </a:bodyPr>
          <a:lstStyle/>
          <a:p>
            <a:r>
              <a:rPr lang="en-US" dirty="0" smtClean="0"/>
              <a:t>Golf Course &amp; Country Club  OK, USA  Asking Price:   </a:t>
            </a:r>
            <a:r>
              <a:rPr lang="en-US" b="1" dirty="0" smtClean="0"/>
              <a:t>$1,200,000</a:t>
            </a:r>
          </a:p>
          <a:p>
            <a:r>
              <a:rPr lang="en-US" dirty="0" smtClean="0"/>
              <a:t>18 hole championship course on </a:t>
            </a:r>
            <a:r>
              <a:rPr lang="en-US" b="1" dirty="0" smtClean="0"/>
              <a:t>155 acres. Club house with restaurant &amp; bar</a:t>
            </a:r>
            <a:r>
              <a:rPr lang="en-US" dirty="0" smtClean="0"/>
              <a:t>. It is one of the finest courses in the 4 state area. Potential for developing a gated community. </a:t>
            </a:r>
            <a:endParaRPr lang="en-US" dirty="0"/>
          </a:p>
        </p:txBody>
      </p:sp>
      <p:sp>
        <p:nvSpPr>
          <p:cNvPr id="4" name="Rectangle 3"/>
          <p:cNvSpPr/>
          <p:nvPr/>
        </p:nvSpPr>
        <p:spPr>
          <a:xfrm>
            <a:off x="304800" y="152400"/>
            <a:ext cx="2541145" cy="523220"/>
          </a:xfrm>
          <a:prstGeom prst="rect">
            <a:avLst/>
          </a:prstGeom>
        </p:spPr>
        <p:txBody>
          <a:bodyPr wrap="none">
            <a:spAutoFit/>
          </a:bodyPr>
          <a:lstStyle/>
          <a:p>
            <a:pPr lvl="0"/>
            <a:r>
              <a:rPr lang="en-US" sz="2800" b="1" dirty="0">
                <a:solidFill>
                  <a:srgbClr val="C17529">
                    <a:lumMod val="75000"/>
                  </a:srgbClr>
                </a:solidFill>
              </a:rPr>
              <a:t>Compare with…</a:t>
            </a:r>
            <a:endParaRPr lang="en-US" sz="2800" dirty="0">
              <a:solidFill>
                <a:prstClr val="black"/>
              </a:solidFill>
            </a:endParaRPr>
          </a:p>
        </p:txBody>
      </p:sp>
    </p:spTree>
    <p:extLst>
      <p:ext uri="{BB962C8B-B14F-4D97-AF65-F5344CB8AC3E}">
        <p14:creationId xmlns:p14="http://schemas.microsoft.com/office/powerpoint/2010/main" val="1931941272"/>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charRg st="4294967295" end="4294967295"/>
                                            </p:txEl>
                                          </p:spTgt>
                                        </p:tgtEl>
                                        <p:attrNameLst>
                                          <p:attrName>style.visibility</p:attrName>
                                        </p:attrNameLst>
                                      </p:cBhvr>
                                      <p:to>
                                        <p:strVal val="visible"/>
                                      </p:to>
                                    </p:set>
                                    <p:animEffect transition="in" filter="fade">
                                      <p:cBhvr>
                                        <p:cTn id="7" dur="500"/>
                                        <p:tgtEl>
                                          <p:spTgt spid="3">
                                            <p:txEl>
                                              <p:charRg st="4294967295" end="4294967295"/>
                                            </p:txEl>
                                          </p:spTgt>
                                        </p:tgtEl>
                                      </p:cBhvr>
                                    </p:animEffect>
                                    <p:anim calcmode="lin" valueType="num">
                                      <p:cBhvr>
                                        <p:cTn id="8" dur="500" fill="hold"/>
                                        <p:tgtEl>
                                          <p:spTgt spid="3">
                                            <p:txEl>
                                              <p:charRg st="4294967295" end="4294967295"/>
                                            </p:txEl>
                                          </p:spTgt>
                                        </p:tgtEl>
                                        <p:attrNameLst>
                                          <p:attrName>ppt_x</p:attrName>
                                        </p:attrNameLst>
                                      </p:cBhvr>
                                      <p:tavLst>
                                        <p:tav tm="0">
                                          <p:val>
                                            <p:strVal val="#ppt_x"/>
                                          </p:val>
                                        </p:tav>
                                        <p:tav tm="100000">
                                          <p:val>
                                            <p:strVal val="#ppt_x"/>
                                          </p:val>
                                        </p:tav>
                                      </p:tavLst>
                                    </p:anim>
                                    <p:anim calcmode="lin" valueType="num">
                                      <p:cBhvr>
                                        <p:cTn id="9" dur="500" fill="hold"/>
                                        <p:tgtEl>
                                          <p:spTgt spid="3">
                                            <p:txEl>
                                              <p:charRg st="4294967295" end="4294967295"/>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P spid="2" grpId="0" animBg="1"/>
      <p:bldP spid="5"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447800"/>
            <a:ext cx="7924800" cy="2031325"/>
          </a:xfrm>
          <a:prstGeom prst="rect">
            <a:avLst/>
          </a:prstGeom>
          <a:ln w="57150">
            <a:solidFill>
              <a:srgbClr val="C00000"/>
            </a:solidFill>
          </a:ln>
        </p:spPr>
        <p:txBody>
          <a:bodyPr wrap="square">
            <a:spAutoFit/>
          </a:bodyPr>
          <a:lstStyle/>
          <a:p>
            <a:endParaRPr lang="en-US" dirty="0"/>
          </a:p>
          <a:p>
            <a:r>
              <a:rPr lang="en-US" b="1" dirty="0" smtClean="0"/>
              <a:t>Golf Course For Sale in Illinois / IL  The Perfect One Day Getaway Golf Course for Sale  Price:   $1,750,000  </a:t>
            </a:r>
            <a:r>
              <a:rPr lang="en-US" dirty="0" smtClean="0"/>
              <a:t>- 18 hole, par 72 course established in the 1960's. Members club &amp; public course. 5,400 square feet course house, </a:t>
            </a:r>
            <a:r>
              <a:rPr lang="en-US" b="1" dirty="0" smtClean="0"/>
              <a:t>pool and pool house. Storage sheds for 200 plus golf carts. On 145 acres. </a:t>
            </a:r>
          </a:p>
          <a:p>
            <a:endParaRPr lang="en-US" dirty="0"/>
          </a:p>
          <a:p>
            <a:endParaRPr lang="en-US" dirty="0"/>
          </a:p>
        </p:txBody>
      </p:sp>
      <p:sp>
        <p:nvSpPr>
          <p:cNvPr id="7" name="Rectangle 6"/>
          <p:cNvSpPr/>
          <p:nvPr/>
        </p:nvSpPr>
        <p:spPr>
          <a:xfrm>
            <a:off x="533400" y="3962400"/>
            <a:ext cx="7924800" cy="1754326"/>
          </a:xfrm>
          <a:prstGeom prst="rect">
            <a:avLst/>
          </a:prstGeom>
          <a:ln w="57150">
            <a:solidFill>
              <a:schemeClr val="tx2"/>
            </a:solidFill>
          </a:ln>
        </p:spPr>
        <p:txBody>
          <a:bodyPr wrap="square">
            <a:spAutoFit/>
          </a:bodyPr>
          <a:lstStyle/>
          <a:p>
            <a:r>
              <a:rPr lang="en-US" b="1" dirty="0" smtClean="0">
                <a:solidFill>
                  <a:srgbClr val="C00000"/>
                </a:solidFill>
              </a:rPr>
              <a:t>18 Hole Golf Course   Not disclosed, WA   Asking Price</a:t>
            </a:r>
            <a:r>
              <a:rPr lang="en-US" dirty="0" smtClean="0">
                <a:solidFill>
                  <a:srgbClr val="C00000"/>
                </a:solidFill>
              </a:rPr>
              <a:t>:  </a:t>
            </a:r>
            <a:r>
              <a:rPr lang="en-US" b="1" dirty="0" smtClean="0">
                <a:solidFill>
                  <a:srgbClr val="C00000"/>
                </a:solidFill>
              </a:rPr>
              <a:t>$1,400,000</a:t>
            </a:r>
          </a:p>
          <a:p>
            <a:r>
              <a:rPr lang="en-US" dirty="0" smtClean="0">
                <a:solidFill>
                  <a:srgbClr val="C00000"/>
                </a:solidFill>
              </a:rPr>
              <a:t>Property features an 18 hole golf course, </a:t>
            </a:r>
            <a:r>
              <a:rPr lang="en-US" b="1" dirty="0" smtClean="0">
                <a:solidFill>
                  <a:srgbClr val="C00000"/>
                </a:solidFill>
              </a:rPr>
              <a:t>16 room motel, full service restaurant, lounge, club house &amp; meeting room. All equipment </a:t>
            </a:r>
            <a:r>
              <a:rPr lang="en-US" dirty="0" smtClean="0">
                <a:solidFill>
                  <a:srgbClr val="C00000"/>
                </a:solidFill>
              </a:rPr>
              <a:t>involved in taking care of the golf course is included. There are 3 cart barns, of which 1 is for electric carts &amp; 2 are for gas carts. All sitting on approximately 95 acres of land, some of which can still be developed into lots or perhaps condos.</a:t>
            </a:r>
            <a:endParaRPr lang="en-US" dirty="0">
              <a:solidFill>
                <a:srgbClr val="C00000"/>
              </a:solidFill>
            </a:endParaRPr>
          </a:p>
        </p:txBody>
      </p:sp>
      <p:sp>
        <p:nvSpPr>
          <p:cNvPr id="2" name="Rectangle 1"/>
          <p:cNvSpPr/>
          <p:nvPr/>
        </p:nvSpPr>
        <p:spPr>
          <a:xfrm>
            <a:off x="533400" y="381000"/>
            <a:ext cx="2541145" cy="523220"/>
          </a:xfrm>
          <a:prstGeom prst="rect">
            <a:avLst/>
          </a:prstGeom>
        </p:spPr>
        <p:txBody>
          <a:bodyPr wrap="none">
            <a:spAutoFit/>
          </a:bodyPr>
          <a:lstStyle/>
          <a:p>
            <a:pPr lvl="0"/>
            <a:r>
              <a:rPr lang="en-US" sz="2800" b="1" dirty="0">
                <a:solidFill>
                  <a:srgbClr val="C17529">
                    <a:lumMod val="75000"/>
                  </a:srgbClr>
                </a:solidFill>
              </a:rPr>
              <a:t>Compare with…</a:t>
            </a:r>
            <a:endParaRPr lang="en-US" sz="2800" dirty="0">
              <a:solidFill>
                <a:prstClr val="black"/>
              </a:solidFill>
            </a:endParaRPr>
          </a:p>
        </p:txBody>
      </p:sp>
    </p:spTree>
    <p:extLst>
      <p:ext uri="{BB962C8B-B14F-4D97-AF65-F5344CB8AC3E}">
        <p14:creationId xmlns:p14="http://schemas.microsoft.com/office/powerpoint/2010/main" val="4157081412"/>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0595" y="3733800"/>
            <a:ext cx="8229600" cy="2667000"/>
          </a:xfrm>
          <a:blipFill>
            <a:blip r:embed="rId2"/>
            <a:tile tx="0" ty="0" sx="100000" sy="100000" flip="none" algn="tl"/>
          </a:blipFill>
          <a:ln w="57150">
            <a:solidFill>
              <a:schemeClr val="tx2"/>
            </a:solidFill>
          </a:ln>
        </p:spPr>
        <p:txBody>
          <a:bodyPr>
            <a:normAutofit/>
          </a:bodyPr>
          <a:lstStyle/>
          <a:p>
            <a:pPr algn="l"/>
            <a:r>
              <a:rPr lang="en-US" sz="2400" b="1" dirty="0" smtClean="0">
                <a:solidFill>
                  <a:srgbClr val="C00000"/>
                </a:solidFill>
              </a:rPr>
              <a:t>Golf Course For Sale in Ohio / OH - Private Golf Course With Pro-Shop and Club House  Price:  $1,500,000</a:t>
            </a:r>
          </a:p>
          <a:p>
            <a:pPr algn="l"/>
            <a:r>
              <a:rPr lang="en-US" sz="1800" b="1" dirty="0" smtClean="0">
                <a:solidFill>
                  <a:srgbClr val="C00000"/>
                </a:solidFill>
              </a:rPr>
              <a:t>Private golf course for sale. In addition to course, there is a clubhouse, pro shop and adjacent maintenance facilities. This unique eighteen (18) hole course is designed with tree-lined fairways, rolling hills, and offers an incredible scenic view. Fine and casual dining, banquet and party services, and overnight lodging  are all offered by this course. Liquor license and full complement of mowing, landscaping and maintenance equipment are also included with purchase. </a:t>
            </a:r>
            <a:endParaRPr lang="en-US" sz="1800" b="1" dirty="0">
              <a:solidFill>
                <a:srgbClr val="C00000"/>
              </a:solidFill>
            </a:endParaRP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847" y="914400"/>
            <a:ext cx="8376315" cy="2362200"/>
          </a:xfrm>
          <a:prstGeom prst="rect">
            <a:avLst/>
          </a:prstGeom>
          <a:noFill/>
          <a:ln w="5715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0595" y="0"/>
            <a:ext cx="2541145" cy="523220"/>
          </a:xfrm>
          <a:prstGeom prst="rect">
            <a:avLst/>
          </a:prstGeom>
        </p:spPr>
        <p:txBody>
          <a:bodyPr wrap="none">
            <a:spAutoFit/>
          </a:bodyPr>
          <a:lstStyle/>
          <a:p>
            <a:pPr lvl="0"/>
            <a:r>
              <a:rPr lang="en-US" sz="2800" b="1" dirty="0">
                <a:solidFill>
                  <a:srgbClr val="C17529">
                    <a:lumMod val="75000"/>
                  </a:srgbClr>
                </a:solidFill>
              </a:rPr>
              <a:t>Compare with…</a:t>
            </a:r>
            <a:endParaRPr lang="en-US" sz="2800" dirty="0">
              <a:solidFill>
                <a:prstClr val="black"/>
              </a:solidFill>
            </a:endParaRPr>
          </a:p>
        </p:txBody>
      </p:sp>
    </p:spTree>
    <p:extLst>
      <p:ext uri="{BB962C8B-B14F-4D97-AF65-F5344CB8AC3E}">
        <p14:creationId xmlns:p14="http://schemas.microsoft.com/office/powerpoint/2010/main" val="3445973531"/>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anim calcmode="lin" valueType="num">
                                      <p:cBhvr>
                                        <p:cTn id="8" dur="500" fill="hold"/>
                                        <p:tgtEl>
                                          <p:spTgt spid="11266"/>
                                        </p:tgtEl>
                                        <p:attrNameLst>
                                          <p:attrName>ppt_x</p:attrName>
                                        </p:attrNameLst>
                                      </p:cBhvr>
                                      <p:tavLst>
                                        <p:tav tm="0">
                                          <p:val>
                                            <p:strVal val="#ppt_x"/>
                                          </p:val>
                                        </p:tav>
                                        <p:tav tm="100000">
                                          <p:val>
                                            <p:strVal val="#ppt_x"/>
                                          </p:val>
                                        </p:tav>
                                      </p:tavLst>
                                    </p:anim>
                                    <p:anim calcmode="lin" valueType="num">
                                      <p:cBhvr>
                                        <p:cTn id="9" dur="500" fill="hold"/>
                                        <p:tgtEl>
                                          <p:spTgt spid="1126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charRg st="4294967295" end="4294967295"/>
                                            </p:txEl>
                                          </p:spTgt>
                                        </p:tgtEl>
                                        <p:attrNameLst>
                                          <p:attrName>style.visibility</p:attrName>
                                        </p:attrNameLst>
                                      </p:cBhvr>
                                      <p:to>
                                        <p:strVal val="visible"/>
                                      </p:to>
                                    </p:set>
                                    <p:animEffect transition="in" filter="fade">
                                      <p:cBhvr>
                                        <p:cTn id="13" dur="500"/>
                                        <p:tgtEl>
                                          <p:spTgt spid="3">
                                            <p:txEl>
                                              <p:charRg st="4294967295" end="4294967295"/>
                                            </p:txEl>
                                          </p:spTgt>
                                        </p:tgtEl>
                                      </p:cBhvr>
                                    </p:animEffect>
                                    <p:anim calcmode="lin" valueType="num">
                                      <p:cBhvr>
                                        <p:cTn id="14" dur="500" fill="hold"/>
                                        <p:tgtEl>
                                          <p:spTgt spid="3">
                                            <p:txEl>
                                              <p:charRg st="4294967295" end="4294967295"/>
                                            </p:txEl>
                                          </p:spTgt>
                                        </p:tgtEl>
                                        <p:attrNameLst>
                                          <p:attrName>ppt_x</p:attrName>
                                        </p:attrNameLst>
                                      </p:cBhvr>
                                      <p:tavLst>
                                        <p:tav tm="0">
                                          <p:val>
                                            <p:strVal val="#ppt_x"/>
                                          </p:val>
                                        </p:tav>
                                        <p:tav tm="100000">
                                          <p:val>
                                            <p:strVal val="#ppt_x"/>
                                          </p:val>
                                        </p:tav>
                                      </p:tavLst>
                                    </p:anim>
                                    <p:anim calcmode="lin" valueType="num">
                                      <p:cBhvr>
                                        <p:cTn id="15" dur="500" fill="hold"/>
                                        <p:tgtEl>
                                          <p:spTgt spid="3">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04800"/>
            <a:ext cx="8305800" cy="3785652"/>
          </a:xfrm>
          <a:prstGeom prst="rect">
            <a:avLst/>
          </a:prstGeom>
        </p:spPr>
        <p:txBody>
          <a:bodyPr wrap="square">
            <a:spAutoFit/>
          </a:bodyPr>
          <a:lstStyle/>
          <a:p>
            <a:pPr algn="ctr"/>
            <a:r>
              <a:rPr lang="en-US" sz="3600" b="1" dirty="0" smtClean="0">
                <a:solidFill>
                  <a:schemeClr val="tx2"/>
                </a:solidFill>
              </a:rPr>
              <a:t>THE MISSION</a:t>
            </a:r>
            <a:r>
              <a:rPr lang="en-US" sz="3600" dirty="0" smtClean="0">
                <a:solidFill>
                  <a:schemeClr val="tx2"/>
                </a:solidFill>
              </a:rPr>
              <a:t/>
            </a:r>
            <a:br>
              <a:rPr lang="en-US" sz="3600" dirty="0" smtClean="0">
                <a:solidFill>
                  <a:schemeClr val="tx2"/>
                </a:solidFill>
              </a:rPr>
            </a:br>
            <a:r>
              <a:rPr lang="en-US" sz="2400" dirty="0" smtClean="0">
                <a:solidFill>
                  <a:schemeClr val="tx2"/>
                </a:solidFill>
              </a:rPr>
              <a:t>Establish a member owned facility providing:</a:t>
            </a:r>
          </a:p>
          <a:p>
            <a:pPr lvl="5">
              <a:buFont typeface="Arial"/>
              <a:buChar char="•"/>
            </a:pPr>
            <a:r>
              <a:rPr lang="en-US" sz="2400" b="1" i="1" dirty="0" smtClean="0">
                <a:solidFill>
                  <a:srgbClr val="C00000"/>
                </a:solidFill>
                <a:effectLst/>
              </a:rPr>
              <a:t>JOBS </a:t>
            </a:r>
            <a:endParaRPr lang="en-US" sz="2400" b="1" dirty="0" smtClean="0">
              <a:solidFill>
                <a:srgbClr val="C00000"/>
              </a:solidFill>
            </a:endParaRPr>
          </a:p>
          <a:p>
            <a:pPr lvl="5">
              <a:buFont typeface="Arial"/>
              <a:buChar char="•"/>
            </a:pPr>
            <a:r>
              <a:rPr lang="en-US" sz="2400" b="1" i="1" dirty="0" smtClean="0">
                <a:solidFill>
                  <a:srgbClr val="C00000"/>
                </a:solidFill>
                <a:effectLst/>
              </a:rPr>
              <a:t>ECONOMIC STABILITY </a:t>
            </a:r>
            <a:endParaRPr lang="en-US" sz="2400" b="1" dirty="0" smtClean="0">
              <a:solidFill>
                <a:srgbClr val="C00000"/>
              </a:solidFill>
            </a:endParaRPr>
          </a:p>
          <a:p>
            <a:pPr lvl="5">
              <a:buFont typeface="Arial"/>
              <a:buChar char="•"/>
            </a:pPr>
            <a:r>
              <a:rPr lang="en-US" sz="2400" b="1" i="1" dirty="0" smtClean="0">
                <a:solidFill>
                  <a:srgbClr val="C00000"/>
                </a:solidFill>
                <a:effectLst/>
              </a:rPr>
              <a:t>SECURED COMMUNITY OPEN SPACE</a:t>
            </a:r>
            <a:endParaRPr lang="en-US" sz="2400" b="1" dirty="0" smtClean="0">
              <a:solidFill>
                <a:srgbClr val="C00000"/>
              </a:solidFill>
            </a:endParaRPr>
          </a:p>
          <a:p>
            <a:pPr algn="ctr"/>
            <a:r>
              <a:rPr lang="en-US" sz="3600" b="1" dirty="0" smtClean="0">
                <a:solidFill>
                  <a:schemeClr val="tx2"/>
                </a:solidFill>
                <a:ea typeface="Calibri"/>
              </a:rPr>
              <a:t>R</a:t>
            </a:r>
            <a:r>
              <a:rPr lang="en-US" sz="3600" b="1" dirty="0" smtClean="0">
                <a:solidFill>
                  <a:schemeClr val="tx2"/>
                </a:solidFill>
                <a:effectLst/>
                <a:ea typeface="Calibri"/>
              </a:rPr>
              <a:t>eturn the Beaver Creek </a:t>
            </a:r>
            <a:r>
              <a:rPr lang="en-US" sz="3600" b="1" dirty="0" smtClean="0">
                <a:solidFill>
                  <a:schemeClr val="tx2"/>
                </a:solidFill>
                <a:effectLst/>
                <a:ea typeface="Calibri"/>
              </a:rPr>
              <a:t>Golf </a:t>
            </a:r>
            <a:r>
              <a:rPr lang="en-US" sz="3600" b="1" dirty="0">
                <a:solidFill>
                  <a:schemeClr val="tx2"/>
                </a:solidFill>
                <a:ea typeface="Calibri"/>
              </a:rPr>
              <a:t>C</a:t>
            </a:r>
            <a:r>
              <a:rPr lang="en-US" sz="3600" b="1" dirty="0" smtClean="0">
                <a:solidFill>
                  <a:schemeClr val="tx2"/>
                </a:solidFill>
                <a:effectLst/>
                <a:ea typeface="Calibri"/>
              </a:rPr>
              <a:t>ourse </a:t>
            </a:r>
            <a:r>
              <a:rPr lang="en-US" sz="3600" b="1" dirty="0" smtClean="0">
                <a:solidFill>
                  <a:schemeClr val="tx2"/>
                </a:solidFill>
                <a:effectLst/>
                <a:ea typeface="Calibri"/>
              </a:rPr>
              <a:t>and </a:t>
            </a:r>
            <a:r>
              <a:rPr lang="en-US" sz="3600" b="1" dirty="0" smtClean="0">
                <a:solidFill>
                  <a:schemeClr val="tx2"/>
                </a:solidFill>
                <a:effectLst/>
                <a:ea typeface="Calibri"/>
              </a:rPr>
              <a:t>the Ranch House Restaurant </a:t>
            </a:r>
            <a:r>
              <a:rPr lang="en-US" sz="3600" b="1" dirty="0" smtClean="0">
                <a:solidFill>
                  <a:schemeClr val="tx2"/>
                </a:solidFill>
                <a:effectLst/>
                <a:ea typeface="Calibri"/>
              </a:rPr>
              <a:t>complex </a:t>
            </a:r>
            <a:r>
              <a:rPr lang="en-US" sz="3600" b="1" dirty="0" smtClean="0">
                <a:solidFill>
                  <a:schemeClr val="tx2"/>
                </a:solidFill>
                <a:effectLst/>
                <a:ea typeface="Calibri"/>
              </a:rPr>
              <a:t>to full operational status.</a:t>
            </a:r>
            <a:endParaRPr lang="en-US" sz="3600" dirty="0">
              <a:solidFill>
                <a:schemeClr val="tx2"/>
              </a:solidFill>
            </a:endParaRPr>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6300" y="4090452"/>
            <a:ext cx="3357966" cy="2518475"/>
          </a:xfrm>
          <a:prstGeom prst="rect">
            <a:avLst/>
          </a:prstGeom>
          <a:noFill/>
          <a:ln w="38100" cmpd="sng">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110" y="4105237"/>
            <a:ext cx="3175000" cy="2540000"/>
          </a:xfrm>
          <a:prstGeom prst="rect">
            <a:avLst/>
          </a:prstGeom>
          <a:ln w="41275" cmpd="sng">
            <a:solidFill>
              <a:schemeClr val="accent6">
                <a:lumMod val="75000"/>
              </a:schemeClr>
            </a:solidFill>
          </a:ln>
        </p:spPr>
      </p:pic>
    </p:spTree>
    <p:extLst>
      <p:ext uri="{BB962C8B-B14F-4D97-AF65-F5344CB8AC3E}">
        <p14:creationId xmlns:p14="http://schemas.microsoft.com/office/powerpoint/2010/main" val="2825228510"/>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anim calcmode="lin" valueType="num">
                                      <p:cBhvr>
                                        <p:cTn id="1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anim calcmode="lin" valueType="num">
                                      <p:cBhvr>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anim calcmode="lin" valueType="num">
                                      <p:cBhvr>
                                        <p:cTn id="2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500"/>
                                        <p:tgtEl>
                                          <p:spTgt spid="2">
                                            <p:txEl>
                                              <p:pRg st="4" end="4"/>
                                            </p:txEl>
                                          </p:spTgt>
                                        </p:tgtEl>
                                      </p:cBhvr>
                                    </p:animEffect>
                                    <p:anim calcmode="lin" valueType="num">
                                      <p:cBhvr>
                                        <p:cTn id="32"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are our OPTIONS?</a:t>
            </a:r>
            <a:endParaRPr lang="en-US" dirty="0"/>
          </a:p>
        </p:txBody>
      </p:sp>
      <p:sp>
        <p:nvSpPr>
          <p:cNvPr id="3" name="Content Placeholder 2"/>
          <p:cNvSpPr>
            <a:spLocks noGrp="1"/>
          </p:cNvSpPr>
          <p:nvPr>
            <p:ph idx="1"/>
          </p:nvPr>
        </p:nvSpPr>
        <p:spPr>
          <a:xfrm>
            <a:off x="533400" y="1600200"/>
            <a:ext cx="8229600" cy="4800600"/>
          </a:xfrm>
        </p:spPr>
        <p:txBody>
          <a:bodyPr>
            <a:normAutofit fontScale="77500" lnSpcReduction="20000"/>
          </a:bodyPr>
          <a:lstStyle/>
          <a:p>
            <a:pPr marL="0" indent="0">
              <a:buNone/>
            </a:pPr>
            <a:r>
              <a:rPr lang="en-US" b="1" dirty="0" smtClean="0"/>
              <a:t>ACT: </a:t>
            </a:r>
          </a:p>
          <a:p>
            <a:pPr marL="0" indent="0">
              <a:buNone/>
            </a:pPr>
            <a:r>
              <a:rPr lang="en-US" dirty="0" smtClean="0"/>
              <a:t>Develop a self-sustaining plan. - </a:t>
            </a:r>
            <a:r>
              <a:rPr lang="en-US" dirty="0" smtClean="0"/>
              <a:t>Acquire the </a:t>
            </a:r>
            <a:r>
              <a:rPr lang="en-US" dirty="0" smtClean="0"/>
              <a:t>property (albeit at a high price) </a:t>
            </a:r>
            <a:r>
              <a:rPr lang="en-US" dirty="0" smtClean="0"/>
              <a:t>&amp; Open the restaurant &amp; golf course.</a:t>
            </a:r>
            <a:endParaRPr lang="en-US" dirty="0" smtClean="0"/>
          </a:p>
          <a:p>
            <a:pPr marL="0" indent="0" algn="ctr">
              <a:buNone/>
            </a:pPr>
            <a:r>
              <a:rPr lang="en-US" dirty="0" smtClean="0"/>
              <a:t>– OR – </a:t>
            </a:r>
          </a:p>
          <a:p>
            <a:pPr marL="0" indent="0">
              <a:buNone/>
            </a:pPr>
            <a:r>
              <a:rPr lang="en-US" b="1" dirty="0" smtClean="0"/>
              <a:t>DO NOTHING:</a:t>
            </a:r>
          </a:p>
          <a:p>
            <a:pPr marL="0" indent="0">
              <a:buNone/>
            </a:pPr>
            <a:r>
              <a:rPr lang="en-US" dirty="0" smtClean="0"/>
              <a:t>Allow </a:t>
            </a:r>
            <a:r>
              <a:rPr lang="en-US" dirty="0" smtClean="0"/>
              <a:t>the golf course owners a 6 to 12 month leeway to sell the property for development and live with its future condo &amp; hotel plan (which may be 5 – 20 years in the making) </a:t>
            </a:r>
          </a:p>
          <a:p>
            <a:pPr marL="0" indent="0" algn="ctr">
              <a:buNone/>
            </a:pPr>
            <a:r>
              <a:rPr lang="en-US" dirty="0" smtClean="0"/>
              <a:t>–OR – </a:t>
            </a:r>
          </a:p>
          <a:p>
            <a:pPr marL="0" indent="0">
              <a:buNone/>
            </a:pPr>
            <a:r>
              <a:rPr lang="en-US" b="1" dirty="0" smtClean="0"/>
              <a:t>WAIT:</a:t>
            </a:r>
          </a:p>
          <a:p>
            <a:pPr marL="0" indent="0">
              <a:buNone/>
            </a:pPr>
            <a:r>
              <a:rPr lang="en-US" dirty="0" smtClean="0"/>
              <a:t>Wait </a:t>
            </a:r>
            <a:r>
              <a:rPr lang="en-US" dirty="0" smtClean="0"/>
              <a:t>things out to see if the owner’s situation </a:t>
            </a:r>
            <a:r>
              <a:rPr lang="en-US" dirty="0" smtClean="0"/>
              <a:t>worsens, further </a:t>
            </a:r>
            <a:r>
              <a:rPr lang="en-US" dirty="0" smtClean="0"/>
              <a:t>complicated by bankruptcy (which </a:t>
            </a:r>
            <a:r>
              <a:rPr lang="en-US" i="1" dirty="0" smtClean="0"/>
              <a:t>could</a:t>
            </a:r>
            <a:r>
              <a:rPr lang="en-US" dirty="0" smtClean="0"/>
              <a:t> eventually lower the selling price</a:t>
            </a:r>
            <a:r>
              <a:rPr lang="en-US" dirty="0" smtClean="0"/>
              <a:t>).</a:t>
            </a:r>
          </a:p>
        </p:txBody>
      </p:sp>
    </p:spTree>
    <p:extLst>
      <p:ext uri="{BB962C8B-B14F-4D97-AF65-F5344CB8AC3E}">
        <p14:creationId xmlns:p14="http://schemas.microsoft.com/office/powerpoint/2010/main" val="4184210674"/>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Approaches</a:t>
            </a:r>
            <a:endParaRPr lang="en-US"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5935" y="1600200"/>
            <a:ext cx="7932130" cy="4162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6887879"/>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8" y="330487"/>
            <a:ext cx="175357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3400" y="2083087"/>
            <a:ext cx="8153400" cy="4401205"/>
          </a:xfrm>
          <a:prstGeom prst="rect">
            <a:avLst/>
          </a:prstGeom>
        </p:spPr>
        <p:txBody>
          <a:bodyPr wrap="square">
            <a:spAutoFit/>
          </a:bodyPr>
          <a:lstStyle/>
          <a:p>
            <a:r>
              <a:rPr lang="en-US" sz="2000" b="1" dirty="0" smtClean="0"/>
              <a:t>FINANCING through bond issues is usually considered a governmental or business fund-raising technique. </a:t>
            </a:r>
          </a:p>
          <a:p>
            <a:endParaRPr lang="en-US" sz="2000" b="1" dirty="0"/>
          </a:p>
          <a:p>
            <a:r>
              <a:rPr lang="en-US" sz="2000" b="1" dirty="0" smtClean="0">
                <a:solidFill>
                  <a:srgbClr val="C00000"/>
                </a:solidFill>
              </a:rPr>
              <a:t>In certain instances, however, a small, private bond issue offered only to residents can be a practical way for cooperatives, condominiums and homeowner associations to raise money for capital improvements.  </a:t>
            </a:r>
          </a:p>
          <a:p>
            <a:endParaRPr lang="en-US" sz="2000" b="1" dirty="0"/>
          </a:p>
          <a:p>
            <a:r>
              <a:rPr lang="en-US" sz="2000" b="1" dirty="0" smtClean="0"/>
              <a:t>It can be an alternative to reserve-fund withdrawals, traditional bank financing or special assessments.</a:t>
            </a:r>
          </a:p>
          <a:p>
            <a:endParaRPr lang="en-US" sz="2000" b="1" dirty="0"/>
          </a:p>
          <a:p>
            <a:r>
              <a:rPr lang="en-US" sz="2000" b="1" dirty="0" smtClean="0">
                <a:solidFill>
                  <a:srgbClr val="C00000"/>
                </a:solidFill>
              </a:rPr>
              <a:t>The bond issue can prove less expensive to the housing association than conventional financing, while resident bondholders may regard receiving interest income far more favorably than having to lay out cash in a special assessment. </a:t>
            </a:r>
            <a:endParaRPr lang="en-US" sz="2000" b="1" dirty="0">
              <a:solidFill>
                <a:srgbClr val="C00000"/>
              </a:solidFill>
            </a:endParaRPr>
          </a:p>
        </p:txBody>
      </p:sp>
      <p:sp>
        <p:nvSpPr>
          <p:cNvPr id="4" name="Rectangle 3"/>
          <p:cNvSpPr/>
          <p:nvPr/>
        </p:nvSpPr>
        <p:spPr>
          <a:xfrm>
            <a:off x="2133600" y="609600"/>
            <a:ext cx="6553200" cy="1323439"/>
          </a:xfrm>
          <a:prstGeom prst="rect">
            <a:avLst/>
          </a:prstGeom>
          <a:ln w="57150">
            <a:solidFill>
              <a:schemeClr val="accent1"/>
            </a:solidFill>
          </a:ln>
        </p:spPr>
        <p:txBody>
          <a:bodyPr wrap="square">
            <a:spAutoFit/>
          </a:bodyPr>
          <a:lstStyle/>
          <a:p>
            <a:pPr algn="ctr"/>
            <a:r>
              <a:rPr lang="en-US" sz="4000" b="1" dirty="0" smtClean="0"/>
              <a:t>Sale of Private Investment Bonds</a:t>
            </a:r>
            <a:endParaRPr lang="en-US" sz="4000" b="1" dirty="0"/>
          </a:p>
        </p:txBody>
      </p:sp>
    </p:spTree>
    <p:extLst>
      <p:ext uri="{BB962C8B-B14F-4D97-AF65-F5344CB8AC3E}">
        <p14:creationId xmlns:p14="http://schemas.microsoft.com/office/powerpoint/2010/main" val="1528855889"/>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4551" y="1348854"/>
            <a:ext cx="8382000" cy="5755422"/>
          </a:xfrm>
          <a:prstGeom prst="rect">
            <a:avLst/>
          </a:prstGeom>
        </p:spPr>
        <p:txBody>
          <a:bodyPr wrap="square">
            <a:spAutoFit/>
          </a:bodyPr>
          <a:lstStyle/>
          <a:p>
            <a:r>
              <a:rPr lang="en-US" sz="2800" dirty="0" smtClean="0"/>
              <a:t>No public solicitation is allowed, and the maximum sum is limited to $500,000. The funds thus raised must be used for a specific purpose, outlined in advance. </a:t>
            </a:r>
          </a:p>
          <a:p>
            <a:endParaRPr lang="en-US" dirty="0" smtClean="0"/>
          </a:p>
          <a:p>
            <a:r>
              <a:rPr lang="en-US" sz="2000" b="1" dirty="0" smtClean="0">
                <a:solidFill>
                  <a:srgbClr val="C00000"/>
                </a:solidFill>
              </a:rPr>
              <a:t>The  structure for an issue sold to area families and households can be notes of $500 - $1,000 each, </a:t>
            </a:r>
            <a:r>
              <a:rPr lang="en-US" sz="2000" b="1" dirty="0" smtClean="0">
                <a:solidFill>
                  <a:srgbClr val="C00000"/>
                </a:solidFill>
              </a:rPr>
              <a:t>with terms of 10-year</a:t>
            </a:r>
            <a:r>
              <a:rPr lang="en-US" sz="2000" b="1" dirty="0">
                <a:solidFill>
                  <a:srgbClr val="C00000"/>
                </a:solidFill>
              </a:rPr>
              <a:t> </a:t>
            </a:r>
            <a:r>
              <a:rPr lang="en-US" sz="2000" b="1" dirty="0" smtClean="0">
                <a:solidFill>
                  <a:srgbClr val="C00000"/>
                </a:solidFill>
              </a:rPr>
              <a:t>at</a:t>
            </a:r>
            <a:r>
              <a:rPr lang="en-US" sz="2000" b="1" dirty="0" smtClean="0">
                <a:solidFill>
                  <a:srgbClr val="C00000"/>
                </a:solidFill>
              </a:rPr>
              <a:t>  a high yield, repayable </a:t>
            </a:r>
            <a:r>
              <a:rPr lang="en-US" sz="2000" b="1" dirty="0" smtClean="0">
                <a:solidFill>
                  <a:srgbClr val="C00000"/>
                </a:solidFill>
              </a:rPr>
              <a:t>in equal annual installments.  </a:t>
            </a:r>
          </a:p>
          <a:p>
            <a:endParaRPr lang="en-US" sz="2000" b="1" dirty="0"/>
          </a:p>
          <a:p>
            <a:r>
              <a:rPr lang="en-US" sz="2000" b="1" dirty="0" smtClean="0"/>
              <a:t>This type of bond financing is allowed under Rule 504 of Regulation D of the Securities and Exchange Commission. The paperwork needed for this type of offering is the ''least onerous'' of any bond issue.  The aim is to raise capital from a small, private group of people already known to one another without having to go through the full disclosure and registration required of a public offering. </a:t>
            </a:r>
          </a:p>
          <a:p>
            <a:endParaRPr lang="en-US" sz="2000" dirty="0"/>
          </a:p>
          <a:p>
            <a:endParaRPr lang="en-US" dirty="0"/>
          </a:p>
        </p:txBody>
      </p:sp>
      <p:sp>
        <p:nvSpPr>
          <p:cNvPr id="3" name="Rectangle 2"/>
          <p:cNvSpPr/>
          <p:nvPr/>
        </p:nvSpPr>
        <p:spPr>
          <a:xfrm>
            <a:off x="533400" y="679987"/>
            <a:ext cx="7848600" cy="584775"/>
          </a:xfrm>
          <a:prstGeom prst="rect">
            <a:avLst/>
          </a:prstGeom>
          <a:ln w="38100">
            <a:solidFill>
              <a:schemeClr val="accent1"/>
            </a:solidFill>
          </a:ln>
        </p:spPr>
        <p:txBody>
          <a:bodyPr wrap="square">
            <a:spAutoFit/>
          </a:bodyPr>
          <a:lstStyle/>
          <a:p>
            <a:pPr algn="ctr"/>
            <a:r>
              <a:rPr lang="en-US" sz="2800" b="1" dirty="0" smtClean="0"/>
              <a:t>Private </a:t>
            </a:r>
            <a:r>
              <a:rPr lang="en-US" sz="3200" b="1" dirty="0" smtClean="0"/>
              <a:t>Investment</a:t>
            </a:r>
            <a:r>
              <a:rPr lang="en-US" sz="2800" b="1" dirty="0" smtClean="0"/>
              <a:t> Bonds</a:t>
            </a:r>
            <a:endParaRPr lang="en-US" sz="2800" b="1" dirty="0"/>
          </a:p>
        </p:txBody>
      </p:sp>
    </p:spTree>
    <p:extLst>
      <p:ext uri="{BB962C8B-B14F-4D97-AF65-F5344CB8AC3E}">
        <p14:creationId xmlns:p14="http://schemas.microsoft.com/office/powerpoint/2010/main" val="1300930031"/>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990600"/>
            <a:ext cx="8534400" cy="5632311"/>
          </a:xfrm>
          <a:prstGeom prst="rect">
            <a:avLst/>
          </a:prstGeom>
        </p:spPr>
        <p:txBody>
          <a:bodyPr wrap="square">
            <a:spAutoFit/>
          </a:bodyPr>
          <a:lstStyle/>
          <a:p>
            <a:r>
              <a:rPr lang="en-US" sz="2000" b="1" dirty="0" smtClean="0">
                <a:solidFill>
                  <a:srgbClr val="C00000"/>
                </a:solidFill>
              </a:rPr>
              <a:t>As with a conventional fixed-rate mortgage, interest makes up most of the payment in the early years, with principal increasing as the bond is </a:t>
            </a:r>
            <a:r>
              <a:rPr lang="en-US" sz="2000" b="1" dirty="0" smtClean="0">
                <a:solidFill>
                  <a:srgbClr val="C00000"/>
                </a:solidFill>
              </a:rPr>
              <a:t>repaid</a:t>
            </a:r>
            <a:r>
              <a:rPr lang="en-US" sz="2000" b="1" dirty="0">
                <a:solidFill>
                  <a:srgbClr val="C00000"/>
                </a:solidFill>
              </a:rPr>
              <a:t>.</a:t>
            </a:r>
            <a:r>
              <a:rPr lang="en-US" sz="2000" b="1" dirty="0" smtClean="0">
                <a:solidFill>
                  <a:srgbClr val="C00000"/>
                </a:solidFill>
              </a:rPr>
              <a:t> </a:t>
            </a:r>
          </a:p>
          <a:p>
            <a:endParaRPr lang="en-US" sz="2000" b="1" dirty="0" smtClean="0"/>
          </a:p>
          <a:p>
            <a:r>
              <a:rPr lang="en-US" sz="2000" b="1" dirty="0" smtClean="0"/>
              <a:t>The interest is normally subject to state and Federal income tax, where applicable. The attraction of the bonds lies in the fact that their rate is higher than current bank money-market funds.</a:t>
            </a:r>
          </a:p>
          <a:p>
            <a:endParaRPr lang="en-US" sz="2000" b="1" dirty="0" smtClean="0"/>
          </a:p>
          <a:p>
            <a:r>
              <a:rPr lang="en-US" sz="2000" b="1" dirty="0" smtClean="0">
                <a:solidFill>
                  <a:srgbClr val="C00000"/>
                </a:solidFill>
              </a:rPr>
              <a:t>The issuer must supply detailed assurances concerning repayment capabilities. This can be collateralized by a tangible asset, such as a lien on the common property. </a:t>
            </a:r>
          </a:p>
          <a:p>
            <a:endParaRPr lang="en-US" sz="2000" b="1" dirty="0" smtClean="0"/>
          </a:p>
          <a:p>
            <a:r>
              <a:rPr lang="en-US" sz="2000" b="1" dirty="0" smtClean="0"/>
              <a:t>Arrangements can also be made to assure buyers that the association would buy back the bond any time, at current value, should the buyer need his capital. </a:t>
            </a:r>
          </a:p>
          <a:p>
            <a:endParaRPr lang="en-US" sz="2000" dirty="0" smtClean="0"/>
          </a:p>
          <a:p>
            <a:r>
              <a:rPr lang="en-US" sz="2000" b="1" dirty="0" smtClean="0">
                <a:solidFill>
                  <a:srgbClr val="C00000"/>
                </a:solidFill>
              </a:rPr>
              <a:t>A bondholder who moves may not sell or transfer his bond to his buyer, but he may sell it back to the association, which may in turn offer it to the new resident.  </a:t>
            </a:r>
            <a:endParaRPr lang="en-US" sz="2000" b="1" dirty="0">
              <a:solidFill>
                <a:srgbClr val="C00000"/>
              </a:solidFill>
            </a:endParaRPr>
          </a:p>
        </p:txBody>
      </p:sp>
      <p:sp>
        <p:nvSpPr>
          <p:cNvPr id="5" name="Rectangle 4"/>
          <p:cNvSpPr/>
          <p:nvPr/>
        </p:nvSpPr>
        <p:spPr>
          <a:xfrm>
            <a:off x="1485900" y="304800"/>
            <a:ext cx="5867399" cy="584775"/>
          </a:xfrm>
          <a:prstGeom prst="rect">
            <a:avLst/>
          </a:prstGeom>
          <a:ln w="38100">
            <a:solidFill>
              <a:schemeClr val="accent1"/>
            </a:solidFill>
          </a:ln>
        </p:spPr>
        <p:txBody>
          <a:bodyPr wrap="square">
            <a:spAutoFit/>
          </a:bodyPr>
          <a:lstStyle/>
          <a:p>
            <a:pPr algn="ctr"/>
            <a:r>
              <a:rPr lang="en-US" sz="3200" b="1" dirty="0" smtClean="0"/>
              <a:t>Private Investment Bonds</a:t>
            </a:r>
            <a:endParaRPr lang="en-US" sz="3200" b="1" dirty="0"/>
          </a:p>
        </p:txBody>
      </p:sp>
    </p:spTree>
    <p:extLst>
      <p:ext uri="{BB962C8B-B14F-4D97-AF65-F5344CB8AC3E}">
        <p14:creationId xmlns:p14="http://schemas.microsoft.com/office/powerpoint/2010/main" val="372845702"/>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799" y="1443840"/>
            <a:ext cx="7696200" cy="5078313"/>
          </a:xfrm>
          <a:prstGeom prst="rect">
            <a:avLst/>
          </a:prstGeom>
        </p:spPr>
        <p:txBody>
          <a:bodyPr wrap="square">
            <a:spAutoFit/>
          </a:bodyPr>
          <a:lstStyle/>
          <a:p>
            <a:r>
              <a:rPr lang="en-US" b="1" dirty="0" smtClean="0"/>
              <a:t>Attention needs to be given against such possible abuses as letting resident buyers vote themselves an excessive interest rate or letting residents vote on the innovative financing, even though a board may have the legal right to make an independent decision.  </a:t>
            </a:r>
          </a:p>
          <a:p>
            <a:endParaRPr lang="en-US" b="1" dirty="0" smtClean="0"/>
          </a:p>
          <a:p>
            <a:r>
              <a:rPr lang="en-US" b="1" dirty="0" smtClean="0">
                <a:solidFill>
                  <a:srgbClr val="C00000"/>
                </a:solidFill>
              </a:rPr>
              <a:t>As with conventional financing, a long-range plan is needed to provide for repaying the bonds with interest, and state and Federal regulations on private bond issues must be met. Since regulations do not permit trading or reselling such bonds, the action to take if a bondholder needs repayment before maturity should be decided in advance.</a:t>
            </a:r>
          </a:p>
          <a:p>
            <a:endParaRPr lang="en-US" b="1" dirty="0" smtClean="0"/>
          </a:p>
          <a:p>
            <a:r>
              <a:rPr lang="en-US" b="1" dirty="0" smtClean="0"/>
              <a:t>Federal law sets no limit on the Tom Bloom number of purchasers. But buyers must be ''members,'' a somewhat vague term meaning that participation must be limited to people already familiar with the particular circumstances. In the case of the Ranch House Coalition or homeowners' association, it would </a:t>
            </a:r>
            <a:r>
              <a:rPr lang="en-US" b="1" dirty="0" smtClean="0"/>
              <a:t>be </a:t>
            </a:r>
            <a:r>
              <a:rPr lang="en-US" b="1" dirty="0" smtClean="0"/>
              <a:t>wise to limit buyers to members only.  </a:t>
            </a:r>
          </a:p>
          <a:p>
            <a:endParaRPr lang="en-US" dirty="0"/>
          </a:p>
          <a:p>
            <a:endParaRPr lang="en-US" dirty="0"/>
          </a:p>
        </p:txBody>
      </p:sp>
      <p:sp>
        <p:nvSpPr>
          <p:cNvPr id="3" name="Rectangle 2"/>
          <p:cNvSpPr/>
          <p:nvPr/>
        </p:nvSpPr>
        <p:spPr>
          <a:xfrm>
            <a:off x="1600200" y="533400"/>
            <a:ext cx="5867399" cy="584775"/>
          </a:xfrm>
          <a:prstGeom prst="rect">
            <a:avLst/>
          </a:prstGeom>
          <a:ln w="38100">
            <a:solidFill>
              <a:schemeClr val="accent1"/>
            </a:solidFill>
          </a:ln>
        </p:spPr>
        <p:txBody>
          <a:bodyPr wrap="square">
            <a:spAutoFit/>
          </a:bodyPr>
          <a:lstStyle/>
          <a:p>
            <a:pPr algn="ctr"/>
            <a:r>
              <a:rPr lang="en-US" sz="3200" b="1" dirty="0" smtClean="0"/>
              <a:t>Private Investment Bonds</a:t>
            </a:r>
            <a:endParaRPr lang="en-US" sz="3200" b="1" dirty="0"/>
          </a:p>
        </p:txBody>
      </p:sp>
    </p:spTree>
    <p:extLst>
      <p:ext uri="{BB962C8B-B14F-4D97-AF65-F5344CB8AC3E}">
        <p14:creationId xmlns:p14="http://schemas.microsoft.com/office/powerpoint/2010/main" val="2827710848"/>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07" y="152400"/>
            <a:ext cx="1448604"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36010" y="304800"/>
            <a:ext cx="6986377" cy="1143000"/>
          </a:xfrm>
        </p:spPr>
        <p:txBody>
          <a:bodyPr>
            <a:normAutofit fontScale="90000"/>
          </a:bodyPr>
          <a:lstStyle/>
          <a:p>
            <a:r>
              <a:rPr lang="en-US" sz="3200" dirty="0" smtClean="0"/>
              <a:t>Ranch House Coalition </a:t>
            </a:r>
            <a:br>
              <a:rPr lang="en-US" sz="3200" dirty="0" smtClean="0"/>
            </a:br>
            <a:r>
              <a:rPr lang="en-US" sz="3200" dirty="0" smtClean="0"/>
              <a:t>Bank Business Loan </a:t>
            </a:r>
            <a:r>
              <a:rPr lang="en-US" sz="3200" dirty="0" smtClean="0"/>
              <a:t>w/</a:t>
            </a:r>
            <a:br>
              <a:rPr lang="en-US" sz="3200" dirty="0" smtClean="0"/>
            </a:br>
            <a:r>
              <a:rPr lang="en-US" sz="3200" dirty="0" smtClean="0"/>
              <a:t>Loan </a:t>
            </a:r>
            <a:r>
              <a:rPr lang="en-US" sz="3200" dirty="0" smtClean="0"/>
              <a:t>Guarantee</a:t>
            </a:r>
            <a:endParaRPr lang="en-US" sz="3200" dirty="0"/>
          </a:p>
        </p:txBody>
      </p:sp>
      <p:sp>
        <p:nvSpPr>
          <p:cNvPr id="3" name="Content Placeholder 2"/>
          <p:cNvSpPr>
            <a:spLocks noGrp="1"/>
          </p:cNvSpPr>
          <p:nvPr>
            <p:ph idx="1"/>
          </p:nvPr>
        </p:nvSpPr>
        <p:spPr>
          <a:xfrm>
            <a:off x="304800" y="1752600"/>
            <a:ext cx="8686800" cy="4572000"/>
          </a:xfrm>
        </p:spPr>
        <p:txBody>
          <a:bodyPr>
            <a:normAutofit fontScale="62500" lnSpcReduction="20000"/>
          </a:bodyPr>
          <a:lstStyle/>
          <a:p>
            <a:r>
              <a:rPr lang="en-US" b="1" dirty="0" smtClean="0"/>
              <a:t>The USDA has a program – whereby they guarantee bank loans to businesses in rural areas.  </a:t>
            </a:r>
          </a:p>
          <a:p>
            <a:endParaRPr lang="en-US" b="1" dirty="0" smtClean="0"/>
          </a:p>
          <a:p>
            <a:r>
              <a:rPr lang="en-US" b="1" dirty="0" smtClean="0"/>
              <a:t>The average project size in AZ is $1.5 million with USDA guaranteeing 80% of the deal.  </a:t>
            </a:r>
          </a:p>
          <a:p>
            <a:endParaRPr lang="en-US" b="1" dirty="0" smtClean="0"/>
          </a:p>
          <a:p>
            <a:r>
              <a:rPr lang="en-US" b="1" dirty="0" smtClean="0"/>
              <a:t>Medium and smaller banks generally participate in the guarantee program.  </a:t>
            </a:r>
          </a:p>
          <a:p>
            <a:endParaRPr lang="en-US" b="1" dirty="0"/>
          </a:p>
          <a:p>
            <a:r>
              <a:rPr lang="en-US" b="1" dirty="0" smtClean="0"/>
              <a:t>There has been a steady increase in government guarantee loans throughout our state in large part to the economic condition.  </a:t>
            </a:r>
          </a:p>
          <a:p>
            <a:endParaRPr lang="en-US" b="1" dirty="0"/>
          </a:p>
          <a:p>
            <a:r>
              <a:rPr lang="en-US" b="1" dirty="0" smtClean="0"/>
              <a:t>The guarantee application and packaging is done by the bank.  Qualifications include businesses with strong equity and collateral.  While this project (restaurant &amp; golf course) may have the collateral (land), the purchase price will determine the amount of real and potential equity.  </a:t>
            </a:r>
          </a:p>
          <a:p>
            <a:endParaRPr lang="en-US" dirty="0"/>
          </a:p>
        </p:txBody>
      </p:sp>
    </p:spTree>
    <p:extLst>
      <p:ext uri="{BB962C8B-B14F-4D97-AF65-F5344CB8AC3E}">
        <p14:creationId xmlns:p14="http://schemas.microsoft.com/office/powerpoint/2010/main" val="1705563837"/>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067181"/>
            <a:ext cx="8510516" cy="5539978"/>
          </a:xfrm>
          <a:prstGeom prst="rect">
            <a:avLst/>
          </a:prstGeom>
        </p:spPr>
        <p:txBody>
          <a:bodyPr wrap="square">
            <a:spAutoFit/>
          </a:bodyPr>
          <a:lstStyle/>
          <a:p>
            <a:r>
              <a:rPr lang="en-US" b="1" dirty="0" smtClean="0"/>
              <a:t>The strength of the business revenues must cover its operating costs in addition to the debt service.: </a:t>
            </a:r>
          </a:p>
          <a:p>
            <a:r>
              <a:rPr lang="en-US" b="1" dirty="0" smtClean="0">
                <a:solidFill>
                  <a:srgbClr val="FF0000"/>
                </a:solidFill>
              </a:rPr>
              <a:t>The debt service on a typical 25 year $2.0 million loan at  6% is $12,900 per month. </a:t>
            </a:r>
          </a:p>
          <a:p>
            <a:r>
              <a:rPr lang="en-US" b="1" dirty="0" smtClean="0">
                <a:solidFill>
                  <a:srgbClr val="FF0000"/>
                </a:solidFill>
              </a:rPr>
              <a:t>The debt service on a typical 20 year $1.5 million loan at  6% is $10,700 per month. </a:t>
            </a:r>
          </a:p>
          <a:p>
            <a:endParaRPr lang="en-US" b="1" dirty="0" smtClean="0"/>
          </a:p>
          <a:p>
            <a:r>
              <a:rPr lang="en-US" b="1" dirty="0" smtClean="0"/>
              <a:t>The affordable monthly debt service for the </a:t>
            </a:r>
            <a:r>
              <a:rPr lang="en-US" sz="2400" b="1" dirty="0" smtClean="0"/>
              <a:t>restaurant</a:t>
            </a:r>
            <a:r>
              <a:rPr lang="en-US" b="1" dirty="0" smtClean="0"/>
              <a:t> is limited to approximately $4,200 at optimum conditions.  </a:t>
            </a:r>
          </a:p>
          <a:p>
            <a:endParaRPr lang="en-US" b="1" dirty="0" smtClean="0"/>
          </a:p>
          <a:p>
            <a:r>
              <a:rPr lang="en-US" b="1" dirty="0" smtClean="0"/>
              <a:t>An estimated debt service for a functioning </a:t>
            </a:r>
            <a:r>
              <a:rPr lang="en-US" sz="2400" b="1" dirty="0" smtClean="0"/>
              <a:t>golf course </a:t>
            </a:r>
            <a:r>
              <a:rPr lang="en-US" b="1" dirty="0" smtClean="0"/>
              <a:t>in our area would not exceed $4,000.</a:t>
            </a:r>
          </a:p>
          <a:p>
            <a:endParaRPr lang="en-US" b="1" dirty="0"/>
          </a:p>
          <a:p>
            <a:r>
              <a:rPr lang="en-US" b="1" dirty="0" smtClean="0"/>
              <a:t>The potential revenue available to service such a loan is estimated at $8,200 per month at optimum performance.</a:t>
            </a:r>
          </a:p>
          <a:p>
            <a:endParaRPr lang="en-US" b="1" dirty="0"/>
          </a:p>
          <a:p>
            <a:r>
              <a:rPr lang="en-US" b="1" dirty="0" smtClean="0"/>
              <a:t>An appraisal </a:t>
            </a:r>
            <a:r>
              <a:rPr lang="en-US" b="1" dirty="0" smtClean="0"/>
              <a:t>is necessary </a:t>
            </a:r>
            <a:r>
              <a:rPr lang="en-US" b="1" dirty="0" smtClean="0"/>
              <a:t>for financing purposes.  Federal law dictates that banks must order the appraisal - not the borrower.  From research on appraisal formulas for golf courses, it is </a:t>
            </a:r>
            <a:r>
              <a:rPr lang="en-US" b="1" dirty="0" smtClean="0"/>
              <a:t>doubtful </a:t>
            </a:r>
            <a:r>
              <a:rPr lang="en-US" b="1" dirty="0" smtClean="0"/>
              <a:t>that the appraised value would come close to the asking price.  The </a:t>
            </a:r>
            <a:r>
              <a:rPr lang="en-US" b="1" dirty="0" smtClean="0"/>
              <a:t>value </a:t>
            </a:r>
            <a:r>
              <a:rPr lang="en-US" b="1" dirty="0" smtClean="0"/>
              <a:t>of this property as golf course and club house may </a:t>
            </a:r>
            <a:r>
              <a:rPr lang="en-US" b="1" dirty="0" smtClean="0"/>
              <a:t>appraise under </a:t>
            </a:r>
            <a:r>
              <a:rPr lang="en-US" b="1" dirty="0" smtClean="0"/>
              <a:t>$500,000.</a:t>
            </a:r>
            <a:endParaRPr lang="en-US" b="1" dirty="0"/>
          </a:p>
        </p:txBody>
      </p:sp>
      <p:sp>
        <p:nvSpPr>
          <p:cNvPr id="3" name="Rectangle 2"/>
          <p:cNvSpPr/>
          <p:nvPr/>
        </p:nvSpPr>
        <p:spPr>
          <a:xfrm>
            <a:off x="1143000" y="303158"/>
            <a:ext cx="6629400" cy="646331"/>
          </a:xfrm>
          <a:prstGeom prst="rect">
            <a:avLst/>
          </a:prstGeom>
        </p:spPr>
        <p:txBody>
          <a:bodyPr wrap="square">
            <a:spAutoFit/>
          </a:bodyPr>
          <a:lstStyle/>
          <a:p>
            <a:pPr algn="ctr"/>
            <a:r>
              <a:rPr lang="en-US" b="1" dirty="0" smtClean="0"/>
              <a:t>Ranch House Coalition </a:t>
            </a:r>
            <a:br>
              <a:rPr lang="en-US" b="1" dirty="0" smtClean="0"/>
            </a:br>
            <a:r>
              <a:rPr lang="en-US" b="1" dirty="0" smtClean="0"/>
              <a:t>Bank Business Loan with Loan Guarantee</a:t>
            </a:r>
            <a:endParaRPr lang="en-US" b="1" dirty="0"/>
          </a:p>
        </p:txBody>
      </p:sp>
    </p:spTree>
    <p:extLst>
      <p:ext uri="{BB962C8B-B14F-4D97-AF65-F5344CB8AC3E}">
        <p14:creationId xmlns:p14="http://schemas.microsoft.com/office/powerpoint/2010/main" val="45909359"/>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828800"/>
            <a:ext cx="8665161" cy="432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36235" y="591234"/>
            <a:ext cx="6717165" cy="1015663"/>
          </a:xfrm>
          <a:prstGeom prst="rect">
            <a:avLst/>
          </a:prstGeom>
          <a:noFill/>
        </p:spPr>
        <p:txBody>
          <a:bodyPr wrap="square" rtlCol="0">
            <a:spAutoFit/>
          </a:bodyPr>
          <a:lstStyle/>
          <a:p>
            <a:pPr algn="ctr"/>
            <a:r>
              <a:rPr lang="en-US" sz="2000" b="1" dirty="0" smtClean="0"/>
              <a:t>Bank Financing with Loan Guarantee &amp; </a:t>
            </a:r>
            <a:endParaRPr lang="en-US" sz="2000" b="1" dirty="0" smtClean="0"/>
          </a:p>
          <a:p>
            <a:pPr algn="ctr"/>
            <a:r>
              <a:rPr lang="en-US" sz="2000" b="1" dirty="0" smtClean="0"/>
              <a:t>Voluntary </a:t>
            </a:r>
            <a:r>
              <a:rPr lang="en-US" sz="2000" b="1" dirty="0" smtClean="0"/>
              <a:t>Assessment</a:t>
            </a:r>
          </a:p>
          <a:p>
            <a:pPr algn="ctr"/>
            <a:r>
              <a:rPr lang="en-US" sz="2000" b="1" dirty="0" smtClean="0"/>
              <a:t>60%  Beaver Creek Community Participation – 25 Years</a:t>
            </a:r>
            <a:endParaRPr lang="en-US" sz="2000" b="1" dirty="0"/>
          </a:p>
        </p:txBody>
      </p:sp>
    </p:spTree>
    <p:extLst>
      <p:ext uri="{BB962C8B-B14F-4D97-AF65-F5344CB8AC3E}">
        <p14:creationId xmlns:p14="http://schemas.microsoft.com/office/powerpoint/2010/main" val="3786362620"/>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80" y="1828800"/>
            <a:ext cx="8675200" cy="447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 y="609600"/>
            <a:ext cx="8196262" cy="830997"/>
          </a:xfrm>
          <a:prstGeom prst="rect">
            <a:avLst/>
          </a:prstGeom>
          <a:noFill/>
        </p:spPr>
        <p:txBody>
          <a:bodyPr wrap="square" rtlCol="0">
            <a:spAutoFit/>
          </a:bodyPr>
          <a:lstStyle/>
          <a:p>
            <a:pPr algn="ctr"/>
            <a:r>
              <a:rPr lang="en-US" sz="2400" dirty="0" smtClean="0"/>
              <a:t>Bank Financing with Loan Guarantee &amp; Voluntary Assessment</a:t>
            </a:r>
          </a:p>
          <a:p>
            <a:pPr algn="ctr"/>
            <a:r>
              <a:rPr lang="en-US" sz="2400" dirty="0" smtClean="0"/>
              <a:t>30% of Beaver Creek Community Participation – 20 Years</a:t>
            </a:r>
            <a:endParaRPr lang="en-US" sz="2400" dirty="0"/>
          </a:p>
        </p:txBody>
      </p:sp>
    </p:spTree>
    <p:extLst>
      <p:ext uri="{BB962C8B-B14F-4D97-AF65-F5344CB8AC3E}">
        <p14:creationId xmlns:p14="http://schemas.microsoft.com/office/powerpoint/2010/main" val="3096383037"/>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Ranch House Coalition Activities</a:t>
            </a:r>
            <a:endParaRPr lang="en-US" dirty="0"/>
          </a:p>
        </p:txBody>
      </p:sp>
      <p:sp>
        <p:nvSpPr>
          <p:cNvPr id="3" name="Content Placeholder 2"/>
          <p:cNvSpPr>
            <a:spLocks noGrp="1"/>
          </p:cNvSpPr>
          <p:nvPr>
            <p:ph idx="1"/>
          </p:nvPr>
        </p:nvSpPr>
        <p:spPr>
          <a:xfrm>
            <a:off x="533400" y="1066800"/>
            <a:ext cx="8229600" cy="5486400"/>
          </a:xfrm>
        </p:spPr>
        <p:txBody>
          <a:bodyPr>
            <a:normAutofit fontScale="55000" lnSpcReduction="20000"/>
          </a:bodyPr>
          <a:lstStyle/>
          <a:p>
            <a:pPr marL="0" indent="0">
              <a:buNone/>
            </a:pPr>
            <a:r>
              <a:rPr lang="en-US" b="1" dirty="0" smtClean="0"/>
              <a:t>The Ranch House Coalition – RHC – is a membership organization whose main focus is the preservation of the Ranch House restaurant and golf course in Lake Montezuma.  </a:t>
            </a:r>
          </a:p>
          <a:p>
            <a:pPr marL="0" indent="0">
              <a:buNone/>
            </a:pPr>
            <a:endParaRPr lang="en-US" b="1" dirty="0" smtClean="0"/>
          </a:p>
          <a:p>
            <a:pPr marL="0" indent="0">
              <a:buNone/>
            </a:pPr>
            <a:r>
              <a:rPr lang="en-US" b="1" dirty="0" smtClean="0"/>
              <a:t>It is a committee (or project) of the Beaver Creek Community Development Corporation.  The Core Action Team – CAT – is a team of volunteered professionals putting together the parts to fulfill specific objectives of RHC.   In relation to the restaurant and golf course, CAT has:</a:t>
            </a:r>
          </a:p>
          <a:p>
            <a:pPr marL="0" indent="0">
              <a:buNone/>
            </a:pPr>
            <a:endParaRPr lang="en-US" b="1" dirty="0" smtClean="0"/>
          </a:p>
          <a:p>
            <a:r>
              <a:rPr lang="en-US" b="1" dirty="0" smtClean="0">
                <a:solidFill>
                  <a:srgbClr val="C00000"/>
                </a:solidFill>
              </a:rPr>
              <a:t>Presented </a:t>
            </a:r>
            <a:r>
              <a:rPr lang="en-US" b="1" dirty="0" smtClean="0">
                <a:solidFill>
                  <a:srgbClr val="C00000"/>
                </a:solidFill>
              </a:rPr>
              <a:t>2 </a:t>
            </a:r>
            <a:r>
              <a:rPr lang="en-US" b="1" dirty="0" smtClean="0">
                <a:solidFill>
                  <a:srgbClr val="C00000"/>
                </a:solidFill>
              </a:rPr>
              <a:t>commercial lease / purchase </a:t>
            </a:r>
            <a:r>
              <a:rPr lang="en-US" b="1" dirty="0" smtClean="0">
                <a:solidFill>
                  <a:srgbClr val="C00000"/>
                </a:solidFill>
              </a:rPr>
              <a:t>offers;</a:t>
            </a:r>
          </a:p>
          <a:p>
            <a:endParaRPr lang="en-US" b="1" dirty="0" smtClean="0"/>
          </a:p>
          <a:p>
            <a:r>
              <a:rPr lang="en-US" b="1" dirty="0" smtClean="0"/>
              <a:t>Developed business </a:t>
            </a:r>
            <a:r>
              <a:rPr lang="en-US" b="1" dirty="0" smtClean="0"/>
              <a:t>&amp; </a:t>
            </a:r>
            <a:r>
              <a:rPr lang="en-US" b="1" dirty="0" smtClean="0"/>
              <a:t>marketing </a:t>
            </a:r>
            <a:r>
              <a:rPr lang="en-US" b="1" dirty="0" smtClean="0"/>
              <a:t>plans;</a:t>
            </a:r>
          </a:p>
          <a:p>
            <a:endParaRPr lang="en-US" b="1" dirty="0" smtClean="0"/>
          </a:p>
          <a:p>
            <a:r>
              <a:rPr lang="en-US" b="1" dirty="0" smtClean="0">
                <a:solidFill>
                  <a:srgbClr val="C00000"/>
                </a:solidFill>
              </a:rPr>
              <a:t>Recruited </a:t>
            </a:r>
            <a:r>
              <a:rPr lang="en-US" b="1" dirty="0" smtClean="0">
                <a:solidFill>
                  <a:srgbClr val="C00000"/>
                </a:solidFill>
              </a:rPr>
              <a:t>restaurant management </a:t>
            </a:r>
            <a:r>
              <a:rPr lang="en-US" b="1" dirty="0" smtClean="0">
                <a:solidFill>
                  <a:srgbClr val="C00000"/>
                </a:solidFill>
              </a:rPr>
              <a:t>&amp; personnel teams</a:t>
            </a:r>
            <a:endParaRPr lang="en-US" b="1" dirty="0" smtClean="0">
              <a:solidFill>
                <a:srgbClr val="C00000"/>
              </a:solidFill>
            </a:endParaRPr>
          </a:p>
          <a:p>
            <a:endParaRPr lang="en-US" b="1" dirty="0" smtClean="0"/>
          </a:p>
          <a:p>
            <a:r>
              <a:rPr lang="en-US" b="1" dirty="0"/>
              <a:t>D</a:t>
            </a:r>
            <a:r>
              <a:rPr lang="en-US" b="1" dirty="0" smtClean="0"/>
              <a:t>esigned and developed Coalition marketing materials – website – banners – information cards;</a:t>
            </a:r>
          </a:p>
          <a:p>
            <a:endParaRPr lang="en-US" b="1" dirty="0" smtClean="0"/>
          </a:p>
          <a:p>
            <a:r>
              <a:rPr lang="en-US" b="1" dirty="0" smtClean="0">
                <a:solidFill>
                  <a:srgbClr val="C00000"/>
                </a:solidFill>
              </a:rPr>
              <a:t>Developed restaurant </a:t>
            </a:r>
            <a:r>
              <a:rPr lang="en-US" b="1" dirty="0" smtClean="0">
                <a:solidFill>
                  <a:srgbClr val="C00000"/>
                </a:solidFill>
              </a:rPr>
              <a:t>operational budgets, ratios &amp; margins;</a:t>
            </a:r>
          </a:p>
          <a:p>
            <a:endParaRPr lang="en-US" b="1" dirty="0" smtClean="0"/>
          </a:p>
          <a:p>
            <a:r>
              <a:rPr lang="en-US" b="1" dirty="0" smtClean="0"/>
              <a:t>Market Analysis - national &amp; regional golf club industry &amp; real estate sales</a:t>
            </a:r>
            <a:endParaRPr lang="en-US" b="1" dirty="0"/>
          </a:p>
        </p:txBody>
      </p:sp>
    </p:spTree>
    <p:extLst>
      <p:ext uri="{BB962C8B-B14F-4D97-AF65-F5344CB8AC3E}">
        <p14:creationId xmlns:p14="http://schemas.microsoft.com/office/powerpoint/2010/main" val="499133978"/>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100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200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200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2000"/>
                                  </p:stCondLst>
                                  <p:childTnLst>
                                    <p:set>
                                      <p:cBhvr>
                                        <p:cTn id="24" dur="1" fill="hold">
                                          <p:stCondLst>
                                            <p:cond delay="0"/>
                                          </p:stCondLst>
                                        </p:cTn>
                                        <p:tgtEl>
                                          <p:spTgt spid="3">
                                            <p:txEl>
                                              <p:pRg st="10" end="10"/>
                                            </p:txEl>
                                          </p:spTgt>
                                        </p:tgtEl>
                                        <p:attrNameLst>
                                          <p:attrName>style.visibility</p:attrName>
                                        </p:attrNameLst>
                                      </p:cBhvr>
                                      <p:to>
                                        <p:strVal val="visible"/>
                                      </p:to>
                                    </p:set>
                                    <p:anim calcmode="lin" valueType="num">
                                      <p:cBhvr additive="base">
                                        <p:cTn id="2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2000"/>
                                  </p:stCondLst>
                                  <p:childTnLst>
                                    <p:set>
                                      <p:cBhvr>
                                        <p:cTn id="30" dur="1" fill="hold">
                                          <p:stCondLst>
                                            <p:cond delay="0"/>
                                          </p:stCondLst>
                                        </p:cTn>
                                        <p:tgtEl>
                                          <p:spTgt spid="3">
                                            <p:txEl>
                                              <p:pRg st="12" end="12"/>
                                            </p:txEl>
                                          </p:spTgt>
                                        </p:tgtEl>
                                        <p:attrNameLst>
                                          <p:attrName>style.visibility</p:attrName>
                                        </p:attrNameLst>
                                      </p:cBhvr>
                                      <p:to>
                                        <p:strVal val="visible"/>
                                      </p:to>
                                    </p:set>
                                    <p:anim calcmode="lin" valueType="num">
                                      <p:cBhvr additive="base">
                                        <p:cTn id="3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2000"/>
                                  </p:stCondLst>
                                  <p:childTnLst>
                                    <p:set>
                                      <p:cBhvr>
                                        <p:cTn id="36" dur="1" fill="hold">
                                          <p:stCondLst>
                                            <p:cond delay="0"/>
                                          </p:stCondLst>
                                        </p:cTn>
                                        <p:tgtEl>
                                          <p:spTgt spid="3">
                                            <p:txEl>
                                              <p:pRg st="14" end="14"/>
                                            </p:txEl>
                                          </p:spTgt>
                                        </p:tgtEl>
                                        <p:attrNameLst>
                                          <p:attrName>style.visibility</p:attrName>
                                        </p:attrNameLst>
                                      </p:cBhvr>
                                      <p:to>
                                        <p:strVal val="visible"/>
                                      </p:to>
                                    </p:set>
                                    <p:anim calcmode="lin" valueType="num">
                                      <p:cBhvr additive="base">
                                        <p:cTn id="37"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080" y="1828800"/>
            <a:ext cx="8579755" cy="470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5800" y="609599"/>
            <a:ext cx="8077200" cy="707886"/>
          </a:xfrm>
          <a:prstGeom prst="rect">
            <a:avLst/>
          </a:prstGeom>
          <a:noFill/>
        </p:spPr>
        <p:txBody>
          <a:bodyPr wrap="square" rtlCol="0">
            <a:spAutoFit/>
          </a:bodyPr>
          <a:lstStyle/>
          <a:p>
            <a:pPr algn="ctr"/>
            <a:r>
              <a:rPr lang="en-US" sz="2000" b="1" dirty="0" smtClean="0"/>
              <a:t>Bank Financing – with Loan Guarantee &amp; Voluntary  Assessment </a:t>
            </a:r>
          </a:p>
          <a:p>
            <a:pPr algn="ctr"/>
            <a:r>
              <a:rPr lang="en-US" sz="2000" b="1" dirty="0" smtClean="0"/>
              <a:t>Lake Montezuma Property Owners only – 20 Years</a:t>
            </a:r>
            <a:endParaRPr lang="en-US" sz="2000" b="1" dirty="0"/>
          </a:p>
        </p:txBody>
      </p:sp>
    </p:spTree>
    <p:extLst>
      <p:ext uri="{BB962C8B-B14F-4D97-AF65-F5344CB8AC3E}">
        <p14:creationId xmlns:p14="http://schemas.microsoft.com/office/powerpoint/2010/main" val="3696401078"/>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2719" y="1425054"/>
            <a:ext cx="8610600" cy="5447645"/>
          </a:xfrm>
          <a:prstGeom prst="rect">
            <a:avLst/>
          </a:prstGeom>
        </p:spPr>
        <p:txBody>
          <a:bodyPr wrap="square">
            <a:spAutoFit/>
          </a:bodyPr>
          <a:lstStyle/>
          <a:p>
            <a:r>
              <a:rPr lang="en-US" sz="2000" b="1" dirty="0" smtClean="0"/>
              <a:t>Grants are few and far between, however there are some economic development and preservation grant sources available:</a:t>
            </a:r>
          </a:p>
          <a:p>
            <a:endParaRPr lang="en-US" dirty="0"/>
          </a:p>
          <a:p>
            <a:pPr marL="285750" indent="-285750">
              <a:buFont typeface="Arial" pitchFamily="34" charset="0"/>
              <a:buChar char="•"/>
            </a:pPr>
            <a:r>
              <a:rPr lang="en-US" b="1" dirty="0" smtClean="0">
                <a:solidFill>
                  <a:srgbClr val="C00000"/>
                </a:solidFill>
              </a:rPr>
              <a:t> USDA sponsors  Rural Business Enterprise Grant (RBEG) that support rural economic development projects that assist specific small &amp; emerging private businesses.  The typical assistant amount is $100,000 granted to nonprofit economic development groups, tribes and public bodies.  This year’s allocation for Arizona is $522,000.  Applications for year 2011 awards are due between December and February </a:t>
            </a:r>
          </a:p>
          <a:p>
            <a:endParaRPr lang="en-US" dirty="0"/>
          </a:p>
          <a:p>
            <a:pPr marL="285750" indent="-285750">
              <a:buFont typeface="Arial" pitchFamily="34" charset="0"/>
              <a:buChar char="•"/>
            </a:pPr>
            <a:r>
              <a:rPr lang="en-US" b="1" dirty="0" smtClean="0"/>
              <a:t>Private corporations &amp; public foundations such as American Express, APS, Yavapai County  &amp; Arizona Community Foundation, Arizona Heritage Funds, etc. are available – BUT are primarily project specific.  Where the purchase of land and building may not qualify, projects such as heritage &amp; cultural preservation, youth and elderly programs, elderly / affordable housing development or other activities that can take place on the property would qualify. </a:t>
            </a:r>
          </a:p>
          <a:p>
            <a:pPr marL="285750" indent="-285750">
              <a:buFont typeface="Arial" pitchFamily="34" charset="0"/>
              <a:buChar char="•"/>
            </a:pPr>
            <a:endParaRPr lang="en-US" dirty="0" smtClean="0"/>
          </a:p>
          <a:p>
            <a:pPr algn="ctr"/>
            <a:r>
              <a:rPr lang="en-US" dirty="0" smtClean="0"/>
              <a:t> </a:t>
            </a:r>
            <a:r>
              <a:rPr lang="en-US" sz="2000" b="1" dirty="0" smtClean="0"/>
              <a:t>A 501c3 tax exempt designation is necessary for the applying organization</a:t>
            </a:r>
            <a:r>
              <a:rPr lang="en-US" dirty="0" smtClean="0"/>
              <a:t>.</a:t>
            </a:r>
          </a:p>
          <a:p>
            <a:endParaRPr lang="en-US"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19" y="152400"/>
            <a:ext cx="1261281" cy="1261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52700" y="456291"/>
            <a:ext cx="3962400" cy="584775"/>
          </a:xfrm>
          <a:prstGeom prst="rect">
            <a:avLst/>
          </a:prstGeom>
          <a:noFill/>
          <a:ln w="38100">
            <a:solidFill>
              <a:schemeClr val="accent1"/>
            </a:solidFill>
          </a:ln>
        </p:spPr>
        <p:txBody>
          <a:bodyPr wrap="square" rtlCol="0">
            <a:spAutoFit/>
          </a:bodyPr>
          <a:lstStyle/>
          <a:p>
            <a:pPr algn="ctr"/>
            <a:r>
              <a:rPr lang="en-US" sz="3200" dirty="0" smtClean="0"/>
              <a:t>Grants</a:t>
            </a:r>
            <a:endParaRPr lang="en-US" sz="3200" dirty="0"/>
          </a:p>
        </p:txBody>
      </p:sp>
    </p:spTree>
    <p:extLst>
      <p:ext uri="{BB962C8B-B14F-4D97-AF65-F5344CB8AC3E}">
        <p14:creationId xmlns:p14="http://schemas.microsoft.com/office/powerpoint/2010/main" val="598774995"/>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609600"/>
            <a:ext cx="6781800" cy="1143000"/>
          </a:xfrm>
          <a:ln w="57150">
            <a:solidFill>
              <a:srgbClr val="C00000"/>
            </a:solidFill>
          </a:ln>
        </p:spPr>
        <p:txBody>
          <a:bodyPr>
            <a:normAutofit fontScale="90000"/>
          </a:bodyPr>
          <a:lstStyle/>
          <a:p>
            <a:r>
              <a:rPr lang="en-US" dirty="0" smtClean="0"/>
              <a:t>Special Improvement Districts</a:t>
            </a:r>
            <a:endParaRPr lang="en-US" dirty="0"/>
          </a:p>
        </p:txBody>
      </p:sp>
      <p:sp>
        <p:nvSpPr>
          <p:cNvPr id="3" name="Content Placeholder 2"/>
          <p:cNvSpPr>
            <a:spLocks noGrp="1"/>
          </p:cNvSpPr>
          <p:nvPr>
            <p:ph idx="1"/>
          </p:nvPr>
        </p:nvSpPr>
        <p:spPr>
          <a:xfrm>
            <a:off x="457200" y="2286000"/>
            <a:ext cx="8229600" cy="4114800"/>
          </a:xfrm>
          <a:ln w="76200">
            <a:solidFill>
              <a:srgbClr val="002060"/>
            </a:solidFill>
          </a:ln>
        </p:spPr>
        <p:txBody>
          <a:bodyPr>
            <a:normAutofit fontScale="92500" lnSpcReduction="10000"/>
          </a:bodyPr>
          <a:lstStyle/>
          <a:p>
            <a:r>
              <a:rPr lang="en-US" b="1" dirty="0" smtClean="0"/>
              <a:t>County Improvement Districts (CIDs) are created by the Board of Supervisors for the purpose of making street, sewer, or other local improvements, and for the acquisition and operation of a community center, park, or recreational area.   </a:t>
            </a:r>
            <a:endParaRPr lang="en-US" b="1" dirty="0" smtClean="0"/>
          </a:p>
          <a:p>
            <a:pPr marL="0" indent="0">
              <a:buNone/>
            </a:pPr>
            <a:endParaRPr lang="en-US" b="1" dirty="0" smtClean="0"/>
          </a:p>
          <a:p>
            <a:r>
              <a:rPr lang="en-US" b="1" dirty="0" smtClean="0"/>
              <a:t>The Board of Supervisors sits as the managing board of the district</a:t>
            </a:r>
            <a:r>
              <a:rPr lang="en-US" dirty="0" smtClean="0"/>
              <a:t>. </a:t>
            </a:r>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00"/>
            <a:ext cx="1626240" cy="162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7433950"/>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30876"/>
            <a:ext cx="1447800" cy="1446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828800" y="533400"/>
            <a:ext cx="6248400" cy="5170646"/>
          </a:xfrm>
          <a:prstGeom prst="rect">
            <a:avLst/>
          </a:prstGeom>
        </p:spPr>
        <p:txBody>
          <a:bodyPr wrap="square">
            <a:spAutoFit/>
          </a:bodyPr>
          <a:lstStyle/>
          <a:p>
            <a:pPr algn="ctr"/>
            <a:r>
              <a:rPr lang="en-US" sz="3200" b="1" dirty="0" smtClean="0"/>
              <a:t>County </a:t>
            </a:r>
            <a:r>
              <a:rPr lang="en-US" sz="3200" b="1" dirty="0"/>
              <a:t>I</a:t>
            </a:r>
            <a:r>
              <a:rPr lang="en-US" sz="3200" b="1" dirty="0" smtClean="0"/>
              <a:t>mprovement </a:t>
            </a:r>
            <a:r>
              <a:rPr lang="en-US" sz="3200" b="1" dirty="0"/>
              <a:t>D</a:t>
            </a:r>
            <a:r>
              <a:rPr lang="en-US" sz="3200" b="1" dirty="0" smtClean="0"/>
              <a:t>istrict as provided for and outlined in </a:t>
            </a:r>
            <a:r>
              <a:rPr lang="en-US" sz="3200" b="1" dirty="0" smtClean="0">
                <a:solidFill>
                  <a:srgbClr val="C00000"/>
                </a:solidFill>
              </a:rPr>
              <a:t>ARS§48-909(A)(10):</a:t>
            </a:r>
          </a:p>
          <a:p>
            <a:r>
              <a:rPr lang="en-US" dirty="0" smtClean="0"/>
              <a:t> </a:t>
            </a:r>
          </a:p>
          <a:p>
            <a:r>
              <a:rPr lang="en-US" sz="2400" dirty="0" smtClean="0"/>
              <a:t>The acquisition, in the name of the district, by gift, purchase or otherwise and the maintenance, repair, improvement or disposal of any real or personal property necessary or convenient for district operation for a community center, park or recreational area.</a:t>
            </a:r>
          </a:p>
          <a:p>
            <a:r>
              <a:rPr lang="en-US" dirty="0" smtClean="0"/>
              <a:t> </a:t>
            </a:r>
          </a:p>
          <a:p>
            <a:r>
              <a:rPr lang="en-US" b="1" dirty="0" smtClean="0">
                <a:solidFill>
                  <a:srgbClr val="C00000"/>
                </a:solidFill>
              </a:rPr>
              <a:t>A county improvement district formed for this purpose would be able to go to bond in order to purchase and improve the golf course facilities.</a:t>
            </a:r>
            <a:endParaRPr lang="en-US" b="1" dirty="0">
              <a:solidFill>
                <a:srgbClr val="C00000"/>
              </a:solidFill>
            </a:endParaRPr>
          </a:p>
        </p:txBody>
      </p:sp>
    </p:spTree>
    <p:extLst>
      <p:ext uri="{BB962C8B-B14F-4D97-AF65-F5344CB8AC3E}">
        <p14:creationId xmlns:p14="http://schemas.microsoft.com/office/powerpoint/2010/main" val="4002904268"/>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Improvement District?</a:t>
            </a:r>
            <a:endParaRPr lang="en-US" dirty="0"/>
          </a:p>
        </p:txBody>
      </p:sp>
      <p:sp>
        <p:nvSpPr>
          <p:cNvPr id="3" name="Content Placeholder 2"/>
          <p:cNvSpPr>
            <a:spLocks noGrp="1"/>
          </p:cNvSpPr>
          <p:nvPr>
            <p:ph idx="1"/>
          </p:nvPr>
        </p:nvSpPr>
        <p:spPr>
          <a:xfrm>
            <a:off x="228600" y="1524000"/>
            <a:ext cx="8686800" cy="4525963"/>
          </a:xfrm>
        </p:spPr>
        <p:txBody>
          <a:bodyPr>
            <a:noAutofit/>
          </a:bodyPr>
          <a:lstStyle/>
          <a:p>
            <a:pPr marL="0" indent="0">
              <a:buNone/>
            </a:pPr>
            <a:r>
              <a:rPr lang="en-US" sz="2000" b="1" dirty="0" smtClean="0"/>
              <a:t>Improvement districts give communities outside of municipal boundaries the opportunity to purchase, condemn, construct or repair properties and  systems with a combined financial effort.  </a:t>
            </a:r>
          </a:p>
          <a:p>
            <a:pPr marL="0" indent="0">
              <a:buNone/>
            </a:pPr>
            <a:endParaRPr lang="en-US" sz="2000" b="1" dirty="0"/>
          </a:p>
          <a:p>
            <a:pPr marL="0" indent="0">
              <a:buNone/>
            </a:pPr>
            <a:r>
              <a:rPr lang="en-US" sz="2000" b="1" dirty="0" smtClean="0">
                <a:solidFill>
                  <a:srgbClr val="C00000"/>
                </a:solidFill>
              </a:rPr>
              <a:t>A district establishes an authority that is responsible for these improvements.  Decisions are made locally and in open meetings to allow public input and notification to property owners of the status of the district’s operation.  </a:t>
            </a:r>
          </a:p>
          <a:p>
            <a:pPr marL="0" indent="0">
              <a:buNone/>
            </a:pPr>
            <a:endParaRPr lang="en-US" sz="2000" b="1" dirty="0"/>
          </a:p>
          <a:p>
            <a:pPr marL="0" indent="0">
              <a:buNone/>
            </a:pPr>
            <a:r>
              <a:rPr lang="en-US" sz="2000" b="1" dirty="0" smtClean="0"/>
              <a:t>Inter-Governmental Improvement districts can assess properties and impose taxes to allow for equal financial contributions from properties receiving a benefit from the improvement.</a:t>
            </a:r>
          </a:p>
          <a:p>
            <a:pPr marL="0" indent="0">
              <a:buNone/>
            </a:pPr>
            <a:endParaRPr lang="en-US" sz="2000" dirty="0" smtClean="0"/>
          </a:p>
        </p:txBody>
      </p:sp>
    </p:spTree>
    <p:extLst>
      <p:ext uri="{BB962C8B-B14F-4D97-AF65-F5344CB8AC3E}">
        <p14:creationId xmlns:p14="http://schemas.microsoft.com/office/powerpoint/2010/main" val="4186449984"/>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What Can Improvement Districts Do?</a:t>
            </a:r>
            <a:endParaRPr lang="en-US" dirty="0"/>
          </a:p>
        </p:txBody>
      </p:sp>
      <p:sp>
        <p:nvSpPr>
          <p:cNvPr id="3" name="Content Placeholder 2"/>
          <p:cNvSpPr>
            <a:spLocks noGrp="1"/>
          </p:cNvSpPr>
          <p:nvPr>
            <p:ph idx="1"/>
          </p:nvPr>
        </p:nvSpPr>
        <p:spPr>
          <a:xfrm>
            <a:off x="533400" y="1219200"/>
            <a:ext cx="8229600" cy="5486400"/>
          </a:xfrm>
        </p:spPr>
        <p:txBody>
          <a:bodyPr>
            <a:noAutofit/>
          </a:bodyPr>
          <a:lstStyle/>
          <a:p>
            <a:pPr marL="0" indent="0">
              <a:buNone/>
            </a:pPr>
            <a:r>
              <a:rPr lang="en-US" sz="2000" b="1" dirty="0" smtClean="0">
                <a:solidFill>
                  <a:srgbClr val="C00000"/>
                </a:solidFill>
              </a:rPr>
              <a:t>Improvement districts have the authority to assess properties and impose ad valorem property taxes to distribute the cost of improvements among the properties benefited. (The county collects taxes on behalf of the district in a similar manner as property taxes.) </a:t>
            </a:r>
          </a:p>
          <a:p>
            <a:pPr marL="0" indent="0">
              <a:buNone/>
            </a:pPr>
            <a:endParaRPr lang="en-US" sz="2000" b="1" dirty="0" smtClean="0"/>
          </a:p>
          <a:p>
            <a:pPr marL="0" indent="0">
              <a:buNone/>
            </a:pPr>
            <a:r>
              <a:rPr lang="en-US" sz="2000" b="1" dirty="0" smtClean="0"/>
              <a:t>As decisions are made in open meetings the residents have the opportunity to be heard on issues concerning the system and the district.  </a:t>
            </a:r>
          </a:p>
          <a:p>
            <a:pPr marL="0" indent="0">
              <a:buNone/>
            </a:pPr>
            <a:endParaRPr lang="en-US" sz="2000" b="1" dirty="0" smtClean="0"/>
          </a:p>
          <a:p>
            <a:pPr marL="0" indent="0">
              <a:buNone/>
            </a:pPr>
            <a:r>
              <a:rPr lang="en-US" sz="2000" b="1" dirty="0" smtClean="0">
                <a:solidFill>
                  <a:srgbClr val="C00000"/>
                </a:solidFill>
              </a:rPr>
              <a:t>An improvement district is considered a political subdivision of the State of Arizona, which is a governmental agency and cannot profit.  </a:t>
            </a:r>
          </a:p>
          <a:p>
            <a:pPr marL="0" indent="0">
              <a:buNone/>
            </a:pPr>
            <a:endParaRPr lang="en-US" sz="2000" b="1" dirty="0"/>
          </a:p>
          <a:p>
            <a:pPr marL="0" indent="0">
              <a:buNone/>
            </a:pPr>
            <a:r>
              <a:rPr lang="en-US" sz="2000" b="1" dirty="0" smtClean="0"/>
              <a:t>Fees charged shall cover the cost to construct, repair and operate the improvement. </a:t>
            </a:r>
          </a:p>
          <a:p>
            <a:pPr marL="0" indent="0">
              <a:buNone/>
            </a:pPr>
            <a:endParaRPr lang="en-US" sz="2000" b="1" dirty="0"/>
          </a:p>
          <a:p>
            <a:pPr marL="0" indent="0">
              <a:buNone/>
            </a:pPr>
            <a:r>
              <a:rPr lang="en-US" sz="2000" b="1" dirty="0" smtClean="0">
                <a:solidFill>
                  <a:srgbClr val="C00000"/>
                </a:solidFill>
              </a:rPr>
              <a:t>Improvement districts do not pay property or income tax.  They are, however, required to pay sales tax on purchases. </a:t>
            </a:r>
          </a:p>
          <a:p>
            <a:pPr marL="0" indent="0">
              <a:buNone/>
            </a:pPr>
            <a:endParaRPr lang="en-US" sz="2000" dirty="0" smtClean="0"/>
          </a:p>
          <a:p>
            <a:endParaRPr lang="en-US" sz="2000" dirty="0" smtClean="0"/>
          </a:p>
        </p:txBody>
      </p:sp>
    </p:spTree>
    <p:extLst>
      <p:ext uri="{BB962C8B-B14F-4D97-AF65-F5344CB8AC3E}">
        <p14:creationId xmlns:p14="http://schemas.microsoft.com/office/powerpoint/2010/main" val="4094306986"/>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sz="3600" dirty="0" smtClean="0"/>
              <a:t>How are Improvement Districts Funded?</a:t>
            </a:r>
            <a:endParaRPr lang="en-US" sz="3600" dirty="0"/>
          </a:p>
        </p:txBody>
      </p:sp>
      <p:sp>
        <p:nvSpPr>
          <p:cNvPr id="3" name="Content Placeholder 2"/>
          <p:cNvSpPr>
            <a:spLocks noGrp="1"/>
          </p:cNvSpPr>
          <p:nvPr>
            <p:ph idx="1"/>
          </p:nvPr>
        </p:nvSpPr>
        <p:spPr>
          <a:xfrm>
            <a:off x="381000" y="1524000"/>
            <a:ext cx="8229600" cy="4525963"/>
          </a:xfrm>
        </p:spPr>
        <p:txBody>
          <a:bodyPr>
            <a:noAutofit/>
          </a:bodyPr>
          <a:lstStyle/>
          <a:p>
            <a:pPr marL="0" indent="0">
              <a:buNone/>
            </a:pPr>
            <a:r>
              <a:rPr lang="en-US" sz="2000" b="1" dirty="0" smtClean="0"/>
              <a:t>An improvement district can conduct a bond sale or acquire State and/or Federal funding.  Property assessments and system revenues are ways to repay these types of funding.  </a:t>
            </a:r>
          </a:p>
          <a:p>
            <a:pPr marL="0" indent="0">
              <a:buNone/>
            </a:pPr>
            <a:endParaRPr lang="en-US" sz="2000" b="1" dirty="0" smtClean="0"/>
          </a:p>
          <a:p>
            <a:pPr marL="0" indent="0">
              <a:buNone/>
            </a:pPr>
            <a:r>
              <a:rPr lang="en-US" sz="2000" b="1" dirty="0" smtClean="0">
                <a:solidFill>
                  <a:srgbClr val="C00000"/>
                </a:solidFill>
              </a:rPr>
              <a:t>Typically a district charges a monthly or quarterly user fee.  These fees can cover the cost for administration, operation, and maintenance of the improvement.  Most districts also have the authority to impose an ad valorem tax to cover costs not recovered in user fees.  </a:t>
            </a:r>
          </a:p>
          <a:p>
            <a:pPr marL="0" indent="0">
              <a:buNone/>
            </a:pPr>
            <a:endParaRPr lang="en-US" sz="2000" b="1" dirty="0"/>
          </a:p>
          <a:p>
            <a:pPr marL="0" indent="0">
              <a:buNone/>
            </a:pPr>
            <a:r>
              <a:rPr lang="en-US" sz="2000" b="1" dirty="0" smtClean="0"/>
              <a:t>The fees charged to the properties benefited by the improvement cover the financing of a district.  It is the responsibility of the Board of Directors to establish these fees, but it is the obligation of the users of the system to pay for the construction and operations of the improvements</a:t>
            </a:r>
            <a:endParaRPr lang="en-US" sz="2000" b="1" dirty="0"/>
          </a:p>
        </p:txBody>
      </p:sp>
    </p:spTree>
    <p:extLst>
      <p:ext uri="{BB962C8B-B14F-4D97-AF65-F5344CB8AC3E}">
        <p14:creationId xmlns:p14="http://schemas.microsoft.com/office/powerpoint/2010/main" val="1075062670"/>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1066800"/>
          </a:xfrm>
          <a:ln w="57150">
            <a:solidFill>
              <a:schemeClr val="accent1"/>
            </a:solidFill>
          </a:ln>
        </p:spPr>
        <p:txBody>
          <a:bodyPr>
            <a:normAutofit fontScale="90000"/>
          </a:bodyPr>
          <a:lstStyle/>
          <a:p>
            <a:r>
              <a:rPr lang="en-US" dirty="0" smtClean="0">
                <a:solidFill>
                  <a:schemeClr val="tx2"/>
                </a:solidFill>
              </a:rPr>
              <a:t>Net Assessed Values for Beaver Creek Fire District </a:t>
            </a:r>
            <a:endParaRPr lang="en-US" dirty="0">
              <a:solidFill>
                <a:schemeClr val="tx2"/>
              </a:solidFill>
            </a:endParaRPr>
          </a:p>
        </p:txBody>
      </p:sp>
      <p:sp>
        <p:nvSpPr>
          <p:cNvPr id="3" name="Subtitle 2"/>
          <p:cNvSpPr>
            <a:spLocks noGrp="1"/>
          </p:cNvSpPr>
          <p:nvPr>
            <p:ph type="subTitle" idx="1"/>
          </p:nvPr>
        </p:nvSpPr>
        <p:spPr>
          <a:xfrm>
            <a:off x="762000" y="1828800"/>
            <a:ext cx="7467600" cy="4419600"/>
          </a:xfrm>
        </p:spPr>
        <p:txBody>
          <a:bodyPr>
            <a:normAutofit fontScale="85000" lnSpcReduction="20000"/>
          </a:bodyPr>
          <a:lstStyle/>
          <a:p>
            <a:pPr algn="l"/>
            <a:r>
              <a:rPr lang="en-US" b="1" dirty="0" smtClean="0">
                <a:solidFill>
                  <a:schemeClr val="tx1"/>
                </a:solidFill>
              </a:rPr>
              <a:t>Below are previous year’s Net Assessed Values (NAV) for the </a:t>
            </a:r>
            <a:r>
              <a:rPr lang="en-US" b="1" dirty="0" smtClean="0">
                <a:solidFill>
                  <a:schemeClr val="tx1"/>
                </a:solidFill>
              </a:rPr>
              <a:t>Montezuma/Rimrock </a:t>
            </a:r>
            <a:r>
              <a:rPr lang="en-US" b="1" dirty="0" smtClean="0">
                <a:solidFill>
                  <a:schemeClr val="tx1"/>
                </a:solidFill>
              </a:rPr>
              <a:t>Fire </a:t>
            </a:r>
            <a:r>
              <a:rPr lang="en-US" b="1" dirty="0" smtClean="0">
                <a:solidFill>
                  <a:schemeClr val="tx1"/>
                </a:solidFill>
              </a:rPr>
              <a:t>District.  The NAV report is finalized in February each year. </a:t>
            </a:r>
          </a:p>
          <a:p>
            <a:endParaRPr lang="en-US" b="1" dirty="0" smtClean="0">
              <a:solidFill>
                <a:schemeClr val="tx1"/>
              </a:solidFill>
            </a:endParaRPr>
          </a:p>
          <a:p>
            <a:pPr algn="l"/>
            <a:r>
              <a:rPr lang="en-US" b="1" dirty="0" smtClean="0">
                <a:solidFill>
                  <a:srgbClr val="C00000"/>
                </a:solidFill>
              </a:rPr>
              <a:t>These values are used by all Beaver Creek districts  to </a:t>
            </a:r>
            <a:r>
              <a:rPr lang="en-US" b="1" dirty="0" smtClean="0">
                <a:solidFill>
                  <a:srgbClr val="C00000"/>
                </a:solidFill>
              </a:rPr>
              <a:t>set </a:t>
            </a:r>
            <a:r>
              <a:rPr lang="en-US" b="1" dirty="0" smtClean="0">
                <a:solidFill>
                  <a:srgbClr val="C00000"/>
                </a:solidFill>
              </a:rPr>
              <a:t>tax </a:t>
            </a:r>
            <a:r>
              <a:rPr lang="en-US" b="1" dirty="0" smtClean="0">
                <a:solidFill>
                  <a:srgbClr val="C00000"/>
                </a:solidFill>
              </a:rPr>
              <a:t>rates</a:t>
            </a:r>
            <a:r>
              <a:rPr lang="en-US" b="1" dirty="0" smtClean="0">
                <a:solidFill>
                  <a:schemeClr val="tx1"/>
                </a:solidFill>
              </a:rPr>
              <a:t>.  </a:t>
            </a:r>
          </a:p>
          <a:p>
            <a:endParaRPr lang="en-US" b="1" dirty="0">
              <a:solidFill>
                <a:schemeClr val="tx1"/>
              </a:solidFill>
            </a:endParaRPr>
          </a:p>
          <a:p>
            <a:pPr algn="l"/>
            <a:r>
              <a:rPr lang="en-US" b="1" dirty="0" smtClean="0">
                <a:solidFill>
                  <a:schemeClr val="tx1"/>
                </a:solidFill>
              </a:rPr>
              <a:t>Final values for 2011 is approximately $51,584,431.  Exemptions, appeal, or tax court cases for the 2011 tax year not yet completed.    </a:t>
            </a:r>
          </a:p>
          <a:p>
            <a:endParaRPr lang="en-US" b="1" dirty="0" smtClean="0">
              <a:solidFill>
                <a:schemeClr val="tx1"/>
              </a:solidFill>
            </a:endParaRPr>
          </a:p>
          <a:p>
            <a:pPr marL="514350" indent="-514350" algn="l">
              <a:buAutoNum type="arabicPlain" startAt="2007"/>
            </a:pPr>
            <a:r>
              <a:rPr lang="en-US" b="1" dirty="0" smtClean="0">
                <a:solidFill>
                  <a:schemeClr val="tx1"/>
                </a:solidFill>
              </a:rPr>
              <a:t>         </a:t>
            </a:r>
            <a:r>
              <a:rPr lang="en-US" b="1" dirty="0" smtClean="0">
                <a:solidFill>
                  <a:srgbClr val="C00000"/>
                </a:solidFill>
              </a:rPr>
              <a:t>$43,824,811 </a:t>
            </a:r>
          </a:p>
          <a:p>
            <a:pPr marL="514350" indent="-514350" algn="l">
              <a:buAutoNum type="arabicPlain" startAt="2007"/>
            </a:pPr>
            <a:r>
              <a:rPr lang="en-US" b="1" dirty="0" smtClean="0">
                <a:solidFill>
                  <a:srgbClr val="C00000"/>
                </a:solidFill>
              </a:rPr>
              <a:t>         $60,254,331 </a:t>
            </a:r>
          </a:p>
          <a:p>
            <a:pPr marL="514350" indent="-514350" algn="l">
              <a:buAutoNum type="arabicPlain" startAt="2007"/>
            </a:pPr>
            <a:r>
              <a:rPr lang="en-US" b="1" dirty="0">
                <a:solidFill>
                  <a:srgbClr val="C00000"/>
                </a:solidFill>
              </a:rPr>
              <a:t> </a:t>
            </a:r>
            <a:r>
              <a:rPr lang="en-US" b="1" dirty="0" smtClean="0">
                <a:solidFill>
                  <a:srgbClr val="C00000"/>
                </a:solidFill>
              </a:rPr>
              <a:t>         $64,517,600 </a:t>
            </a:r>
          </a:p>
          <a:p>
            <a:pPr marL="514350" indent="-514350" algn="l">
              <a:buAutoNum type="arabicPlain" startAt="2007"/>
            </a:pPr>
            <a:r>
              <a:rPr lang="en-US" b="1" dirty="0">
                <a:solidFill>
                  <a:srgbClr val="C00000"/>
                </a:solidFill>
              </a:rPr>
              <a:t> </a:t>
            </a:r>
            <a:r>
              <a:rPr lang="en-US" b="1" dirty="0" smtClean="0">
                <a:solidFill>
                  <a:srgbClr val="C00000"/>
                </a:solidFill>
              </a:rPr>
              <a:t>         $57,621,462 </a:t>
            </a:r>
          </a:p>
          <a:p>
            <a:pPr marL="514350" indent="-514350" algn="l">
              <a:buAutoNum type="arabicPlain" startAt="2007"/>
            </a:pPr>
            <a:r>
              <a:rPr lang="en-US" b="1" dirty="0" smtClean="0">
                <a:solidFill>
                  <a:srgbClr val="C00000"/>
                </a:solidFill>
              </a:rPr>
              <a:t>          $51,584,431 - Estimate</a:t>
            </a:r>
          </a:p>
          <a:p>
            <a:endParaRPr lang="en-US" b="1" dirty="0"/>
          </a:p>
        </p:txBody>
      </p:sp>
    </p:spTree>
    <p:extLst>
      <p:ext uri="{BB962C8B-B14F-4D97-AF65-F5344CB8AC3E}">
        <p14:creationId xmlns:p14="http://schemas.microsoft.com/office/powerpoint/2010/main" val="3896260971"/>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57150">
            <a:solidFill>
              <a:srgbClr val="C00000"/>
            </a:solidFill>
          </a:ln>
        </p:spPr>
        <p:txBody>
          <a:bodyPr>
            <a:normAutofit fontScale="90000"/>
          </a:bodyPr>
          <a:lstStyle/>
          <a:p>
            <a:r>
              <a:rPr lang="en-US" dirty="0" smtClean="0"/>
              <a:t>Special Improvement Districts Process</a:t>
            </a:r>
            <a:endParaRPr lang="en-US" dirty="0"/>
          </a:p>
        </p:txBody>
      </p:sp>
      <p:sp>
        <p:nvSpPr>
          <p:cNvPr id="3" name="Content Placeholder 2"/>
          <p:cNvSpPr>
            <a:spLocks noGrp="1"/>
          </p:cNvSpPr>
          <p:nvPr>
            <p:ph idx="1"/>
          </p:nvPr>
        </p:nvSpPr>
        <p:spPr>
          <a:xfrm>
            <a:off x="457200" y="1600200"/>
            <a:ext cx="8229600" cy="4724400"/>
          </a:xfrm>
          <a:ln w="57150">
            <a:solidFill>
              <a:schemeClr val="tx2"/>
            </a:solidFill>
          </a:ln>
        </p:spPr>
        <p:txBody>
          <a:bodyPr>
            <a:normAutofit fontScale="92500" lnSpcReduction="20000"/>
          </a:bodyPr>
          <a:lstStyle/>
          <a:p>
            <a:pPr marL="514350" indent="-514350">
              <a:buAutoNum type="arabicParenBoth"/>
            </a:pPr>
            <a:r>
              <a:rPr lang="en-US" dirty="0" smtClean="0">
                <a:solidFill>
                  <a:schemeClr val="tx2">
                    <a:lumMod val="75000"/>
                  </a:schemeClr>
                </a:solidFill>
              </a:rPr>
              <a:t>Legal descriptions submitted for creation of new districts shall be stamped or signed as sufficient and meeting statutory requirements with regard to contiguity by a registered professional engineer, registered surveyor, or other person similarly qualified to write and attest to the accuracy of a legal descript</a:t>
            </a:r>
            <a:endParaRPr lang="en-US" dirty="0" smtClean="0"/>
          </a:p>
          <a:p>
            <a:pPr marL="0" indent="0">
              <a:buNone/>
            </a:pPr>
            <a:endParaRPr lang="en-US" i="1" dirty="0" smtClean="0">
              <a:solidFill>
                <a:srgbClr val="FF0000"/>
              </a:solidFill>
            </a:endParaRPr>
          </a:p>
          <a:p>
            <a:pPr marL="0" indent="0">
              <a:buNone/>
            </a:pPr>
            <a:r>
              <a:rPr lang="en-US" b="1" i="1" dirty="0" smtClean="0">
                <a:solidFill>
                  <a:srgbClr val="FF0000"/>
                </a:solidFill>
              </a:rPr>
              <a:t>This means that we have to draw boundaries using legal descriptions – engineering / surveyor costs involved unless we have someone who would donate their services.</a:t>
            </a:r>
          </a:p>
          <a:p>
            <a:endParaRPr lang="en-US" dirty="0"/>
          </a:p>
        </p:txBody>
      </p:sp>
    </p:spTree>
    <p:extLst>
      <p:ext uri="{BB962C8B-B14F-4D97-AF65-F5344CB8AC3E}">
        <p14:creationId xmlns:p14="http://schemas.microsoft.com/office/powerpoint/2010/main" val="2013874771"/>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w="57150">
            <a:solidFill>
              <a:srgbClr val="C00000"/>
            </a:solidFill>
          </a:ln>
        </p:spPr>
        <p:txBody>
          <a:bodyPr>
            <a:normAutofit fontScale="90000"/>
          </a:bodyPr>
          <a:lstStyle/>
          <a:p>
            <a:r>
              <a:rPr lang="en-US" dirty="0" smtClean="0"/>
              <a:t>Special Improvement District Process</a:t>
            </a:r>
            <a:endParaRPr lang="en-US" dirty="0"/>
          </a:p>
        </p:txBody>
      </p:sp>
      <p:sp>
        <p:nvSpPr>
          <p:cNvPr id="3" name="Content Placeholder 2"/>
          <p:cNvSpPr>
            <a:spLocks noGrp="1"/>
          </p:cNvSpPr>
          <p:nvPr>
            <p:ph idx="1"/>
          </p:nvPr>
        </p:nvSpPr>
        <p:spPr>
          <a:ln w="57150">
            <a:solidFill>
              <a:srgbClr val="002060"/>
            </a:solidFill>
          </a:ln>
        </p:spPr>
        <p:txBody>
          <a:bodyPr>
            <a:normAutofit fontScale="85000" lnSpcReduction="20000"/>
          </a:bodyPr>
          <a:lstStyle/>
          <a:p>
            <a:pPr marL="0" indent="0">
              <a:buNone/>
            </a:pPr>
            <a:r>
              <a:rPr lang="en-US" dirty="0" smtClean="0"/>
              <a:t>(</a:t>
            </a:r>
            <a:r>
              <a:rPr lang="en-US" dirty="0" smtClean="0">
                <a:solidFill>
                  <a:schemeClr val="tx2"/>
                </a:solidFill>
              </a:rPr>
              <a:t>2) Bond amounts for the creation of county improvement districts shall include all costs to the County in the event the district is not established.  Bond submitted in the form of a personal check, whether on the account of an individual or an organization, shall be cashed upon receipt.</a:t>
            </a:r>
          </a:p>
          <a:p>
            <a:pPr marL="0" indent="0">
              <a:buNone/>
            </a:pPr>
            <a:endParaRPr lang="en-US" dirty="0"/>
          </a:p>
          <a:p>
            <a:pPr marL="0" indent="0">
              <a:buNone/>
            </a:pPr>
            <a:r>
              <a:rPr lang="en-US" b="1" i="1" dirty="0" smtClean="0">
                <a:solidFill>
                  <a:srgbClr val="FF0000"/>
                </a:solidFill>
              </a:rPr>
              <a:t>This means we will have to put up some cash (bond) to cover the county’s costs.  County costs includes mailing &amp; postage, publishing, staff time, verification, and other County administrative cost.  This is estimated at around $5,000.  </a:t>
            </a:r>
            <a:endParaRPr lang="en-US" b="1" i="1" dirty="0">
              <a:solidFill>
                <a:srgbClr val="FF0000"/>
              </a:solidFill>
            </a:endParaRPr>
          </a:p>
        </p:txBody>
      </p:sp>
    </p:spTree>
    <p:extLst>
      <p:ext uri="{BB962C8B-B14F-4D97-AF65-F5344CB8AC3E}">
        <p14:creationId xmlns:p14="http://schemas.microsoft.com/office/powerpoint/2010/main" val="3808556373"/>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639762"/>
          </a:xfrm>
        </p:spPr>
        <p:txBody>
          <a:bodyPr>
            <a:normAutofit fontScale="90000"/>
          </a:bodyPr>
          <a:lstStyle/>
          <a:p>
            <a:r>
              <a:rPr lang="en-US" sz="3200" dirty="0" smtClean="0"/>
              <a:t>Ranch House Coalition Offer to Purchase</a:t>
            </a:r>
            <a:endParaRPr lang="en-US" sz="3200" dirty="0"/>
          </a:p>
        </p:txBody>
      </p:sp>
      <p:sp>
        <p:nvSpPr>
          <p:cNvPr id="7" name="Content Placeholder 6"/>
          <p:cNvSpPr>
            <a:spLocks noGrp="1"/>
          </p:cNvSpPr>
          <p:nvPr>
            <p:ph idx="1"/>
          </p:nvPr>
        </p:nvSpPr>
        <p:spPr>
          <a:xfrm>
            <a:off x="304800" y="1219200"/>
            <a:ext cx="8686800" cy="5410200"/>
          </a:xfrm>
        </p:spPr>
        <p:txBody>
          <a:bodyPr>
            <a:noAutofit/>
          </a:bodyPr>
          <a:lstStyle/>
          <a:p>
            <a:pPr marL="0" lvl="0" indent="0">
              <a:spcBef>
                <a:spcPts val="0"/>
              </a:spcBef>
              <a:buNone/>
            </a:pPr>
            <a:r>
              <a:rPr lang="en-US" sz="1600" b="1" dirty="0" smtClean="0">
                <a:solidFill>
                  <a:srgbClr val="C00000"/>
                </a:solidFill>
                <a:ea typeface="Times New Roman"/>
                <a:cs typeface="Times New Roman"/>
              </a:rPr>
              <a:t>Dated</a:t>
            </a:r>
            <a:r>
              <a:rPr lang="en-US" sz="1600" b="1" dirty="0">
                <a:solidFill>
                  <a:srgbClr val="C00000"/>
                </a:solidFill>
                <a:ea typeface="Times New Roman"/>
                <a:cs typeface="Times New Roman"/>
              </a:rPr>
              <a:t>:  June 15, </a:t>
            </a:r>
            <a:r>
              <a:rPr lang="en-US" sz="1600" b="1" dirty="0" smtClean="0">
                <a:solidFill>
                  <a:srgbClr val="C00000"/>
                </a:solidFill>
                <a:ea typeface="Times New Roman"/>
                <a:cs typeface="Times New Roman"/>
              </a:rPr>
              <a:t>2010  </a:t>
            </a:r>
            <a:r>
              <a:rPr lang="en-US" sz="1600" dirty="0" smtClean="0">
                <a:solidFill>
                  <a:srgbClr val="C00000"/>
                </a:solidFill>
                <a:ea typeface="Times New Roman"/>
                <a:cs typeface="Times New Roman"/>
              </a:rPr>
              <a:t>-  </a:t>
            </a:r>
            <a:r>
              <a:rPr lang="en-US" sz="1600" dirty="0">
                <a:solidFill>
                  <a:srgbClr val="C00000"/>
                </a:solidFill>
                <a:ea typeface="Times New Roman"/>
                <a:cs typeface="Times New Roman"/>
              </a:rPr>
              <a:t> </a:t>
            </a:r>
            <a:r>
              <a:rPr lang="en-US" sz="1600" b="1" dirty="0" smtClean="0">
                <a:solidFill>
                  <a:srgbClr val="C00000"/>
                </a:solidFill>
                <a:ea typeface="Times New Roman"/>
                <a:cs typeface="Times New Roman"/>
              </a:rPr>
              <a:t>Owner</a:t>
            </a:r>
            <a:r>
              <a:rPr lang="en-US" sz="1600" b="1" dirty="0">
                <a:solidFill>
                  <a:srgbClr val="C00000"/>
                </a:solidFill>
                <a:ea typeface="Times New Roman"/>
                <a:cs typeface="Times New Roman"/>
              </a:rPr>
              <a:t>:  Beaver Creek Golf Resort, LLC</a:t>
            </a:r>
            <a:endParaRPr lang="en-US" sz="1600" b="1" dirty="0">
              <a:solidFill>
                <a:srgbClr val="C00000"/>
              </a:solidFill>
              <a:latin typeface="Times New Roman"/>
              <a:ea typeface="Times New Roman"/>
            </a:endParaRPr>
          </a:p>
          <a:p>
            <a:pPr marL="0" lvl="0" indent="0">
              <a:spcBef>
                <a:spcPts val="0"/>
              </a:spcBef>
              <a:buNone/>
            </a:pPr>
            <a:r>
              <a:rPr lang="en-US" sz="1600" b="1" dirty="0">
                <a:solidFill>
                  <a:srgbClr val="C00000"/>
                </a:solidFill>
                <a:ea typeface="Times New Roman"/>
                <a:cs typeface="Times New Roman"/>
              </a:rPr>
              <a:t>Buyer: Beaver Creek Community Development Corporation - Ranch House Coalition </a:t>
            </a:r>
            <a:endParaRPr lang="en-US" sz="1600" b="1" dirty="0">
              <a:solidFill>
                <a:srgbClr val="C00000"/>
              </a:solidFill>
              <a:latin typeface="Times New Roman"/>
              <a:ea typeface="Times New Roman"/>
            </a:endParaRPr>
          </a:p>
          <a:p>
            <a:pPr marL="0" lvl="0" indent="0">
              <a:spcBef>
                <a:spcPts val="0"/>
              </a:spcBef>
              <a:buNone/>
            </a:pPr>
            <a:r>
              <a:rPr lang="en-US" sz="1600" dirty="0">
                <a:solidFill>
                  <a:prstClr val="black"/>
                </a:solidFill>
                <a:ea typeface="Times New Roman"/>
                <a:cs typeface="Times New Roman"/>
              </a:rPr>
              <a:t> </a:t>
            </a:r>
            <a:r>
              <a:rPr lang="en-US" sz="1600" b="1" dirty="0" smtClean="0">
                <a:solidFill>
                  <a:prstClr val="black"/>
                </a:solidFill>
                <a:ea typeface="Times New Roman"/>
                <a:cs typeface="Times New Roman"/>
              </a:rPr>
              <a:t>Subject </a:t>
            </a:r>
            <a:r>
              <a:rPr lang="en-US" sz="1600" b="1" dirty="0">
                <a:solidFill>
                  <a:prstClr val="black"/>
                </a:solidFill>
                <a:ea typeface="Times New Roman"/>
                <a:cs typeface="Times New Roman"/>
              </a:rPr>
              <a:t>Property: </a:t>
            </a:r>
            <a:endParaRPr lang="en-US" sz="1600" dirty="0">
              <a:solidFill>
                <a:prstClr val="black"/>
              </a:solidFill>
              <a:latin typeface="Times New Roman"/>
              <a:ea typeface="Times New Roman"/>
            </a:endParaRPr>
          </a:p>
          <a:p>
            <a:pPr>
              <a:spcBef>
                <a:spcPts val="0"/>
              </a:spcBef>
            </a:pPr>
            <a:r>
              <a:rPr lang="en-US" sz="1600" dirty="0">
                <a:solidFill>
                  <a:prstClr val="black"/>
                </a:solidFill>
                <a:ea typeface="Times New Roman"/>
                <a:cs typeface="Times New Roman"/>
              </a:rPr>
              <a:t>Beaver Creek Golf Course property- </a:t>
            </a:r>
            <a:r>
              <a:rPr lang="en-US" sz="1600" dirty="0">
                <a:solidFill>
                  <a:srgbClr val="000000"/>
                </a:solidFill>
                <a:ea typeface="Times New Roman"/>
                <a:cs typeface="Times New Roman"/>
              </a:rPr>
              <a:t>Tracts M through T, roughly </a:t>
            </a:r>
            <a:r>
              <a:rPr lang="en-US" sz="1600" b="1" dirty="0">
                <a:solidFill>
                  <a:srgbClr val="000000"/>
                </a:solidFill>
                <a:ea typeface="Times New Roman"/>
                <a:cs typeface="Times New Roman"/>
              </a:rPr>
              <a:t>103</a:t>
            </a:r>
            <a:r>
              <a:rPr lang="en-US" sz="1600" dirty="0">
                <a:solidFill>
                  <a:srgbClr val="000000"/>
                </a:solidFill>
                <a:ea typeface="Times New Roman"/>
                <a:cs typeface="Times New Roman"/>
              </a:rPr>
              <a:t> acres, </a:t>
            </a:r>
            <a:endParaRPr lang="en-US" sz="1600" dirty="0">
              <a:solidFill>
                <a:prstClr val="black"/>
              </a:solidFill>
              <a:latin typeface="Times New Roman"/>
              <a:ea typeface="Times New Roman"/>
            </a:endParaRPr>
          </a:p>
          <a:p>
            <a:pPr>
              <a:spcBef>
                <a:spcPts val="0"/>
              </a:spcBef>
            </a:pPr>
            <a:r>
              <a:rPr lang="en-US" sz="1600" dirty="0">
                <a:solidFill>
                  <a:srgbClr val="000000"/>
                </a:solidFill>
                <a:ea typeface="Times New Roman"/>
                <a:cs typeface="Times New Roman"/>
              </a:rPr>
              <a:t>Assessor Tax Parcel 405-01-020X (56.54 acres – minus Final Platt residential lots) and </a:t>
            </a:r>
            <a:endParaRPr lang="en-US" sz="1600" dirty="0">
              <a:solidFill>
                <a:prstClr val="black"/>
              </a:solidFill>
              <a:latin typeface="Times New Roman"/>
              <a:ea typeface="Times New Roman"/>
            </a:endParaRPr>
          </a:p>
          <a:p>
            <a:pPr>
              <a:spcBef>
                <a:spcPts val="0"/>
              </a:spcBef>
            </a:pPr>
            <a:r>
              <a:rPr lang="en-US" sz="1600" dirty="0">
                <a:solidFill>
                  <a:srgbClr val="000000"/>
                </a:solidFill>
                <a:ea typeface="Times New Roman"/>
                <a:cs typeface="Times New Roman"/>
              </a:rPr>
              <a:t>Assessor Tax Parcel 405-01-022H (64.38 acres – minus Final Platt residential lots) </a:t>
            </a:r>
            <a:r>
              <a:rPr lang="en-US" sz="1600" dirty="0" smtClean="0">
                <a:solidFill>
                  <a:srgbClr val="000000"/>
                </a:solidFill>
                <a:ea typeface="Times New Roman"/>
                <a:cs typeface="Times New Roman"/>
              </a:rPr>
              <a:t>and </a:t>
            </a:r>
            <a:r>
              <a:rPr lang="en-US" sz="1600" dirty="0">
                <a:solidFill>
                  <a:srgbClr val="000000"/>
                </a:solidFill>
                <a:ea typeface="Times New Roman"/>
                <a:cs typeface="Times New Roman"/>
              </a:rPr>
              <a:t> </a:t>
            </a:r>
            <a:r>
              <a:rPr lang="en-US" sz="1600" dirty="0" smtClean="0">
                <a:solidFill>
                  <a:srgbClr val="000000"/>
                </a:solidFill>
                <a:ea typeface="Times New Roman"/>
                <a:cs typeface="Times New Roman"/>
              </a:rPr>
              <a:t>Restaurant </a:t>
            </a:r>
            <a:r>
              <a:rPr lang="en-US" sz="1600" dirty="0">
                <a:solidFill>
                  <a:prstClr val="black"/>
                </a:solidFill>
                <a:ea typeface="Times New Roman"/>
                <a:cs typeface="Times New Roman"/>
              </a:rPr>
              <a:t>/ Clubhouse </a:t>
            </a:r>
            <a:r>
              <a:rPr lang="en-US" sz="1600" dirty="0">
                <a:solidFill>
                  <a:srgbClr val="000000"/>
                </a:solidFill>
                <a:ea typeface="Times New Roman"/>
                <a:cs typeface="Times New Roman"/>
              </a:rPr>
              <a:t>property Tract G, </a:t>
            </a:r>
            <a:r>
              <a:rPr lang="en-US" sz="1600" b="1" dirty="0">
                <a:solidFill>
                  <a:srgbClr val="000000"/>
                </a:solidFill>
                <a:ea typeface="Times New Roman"/>
                <a:cs typeface="Times New Roman"/>
              </a:rPr>
              <a:t>3.84</a:t>
            </a:r>
            <a:r>
              <a:rPr lang="en-US" sz="1600" dirty="0">
                <a:solidFill>
                  <a:srgbClr val="000000"/>
                </a:solidFill>
                <a:ea typeface="Times New Roman"/>
                <a:cs typeface="Times New Roman"/>
              </a:rPr>
              <a:t> acres,</a:t>
            </a:r>
            <a:endParaRPr lang="en-US" sz="1600" dirty="0">
              <a:solidFill>
                <a:prstClr val="black"/>
              </a:solidFill>
              <a:latin typeface="Times New Roman"/>
              <a:ea typeface="Times New Roman"/>
            </a:endParaRPr>
          </a:p>
          <a:p>
            <a:pPr>
              <a:spcBef>
                <a:spcPts val="0"/>
              </a:spcBef>
            </a:pPr>
            <a:r>
              <a:rPr lang="en-US" sz="1600" dirty="0">
                <a:solidFill>
                  <a:srgbClr val="000000"/>
                </a:solidFill>
                <a:ea typeface="Times New Roman"/>
                <a:cs typeface="Times New Roman"/>
              </a:rPr>
              <a:t>Assessor Tax Parcel 405-57-091 </a:t>
            </a:r>
            <a:endParaRPr lang="en-US" sz="1600" dirty="0">
              <a:solidFill>
                <a:prstClr val="black"/>
              </a:solidFill>
              <a:latin typeface="Times New Roman"/>
              <a:ea typeface="Times New Roman"/>
            </a:endParaRPr>
          </a:p>
          <a:p>
            <a:pPr>
              <a:spcBef>
                <a:spcPts val="0"/>
              </a:spcBef>
            </a:pPr>
            <a:r>
              <a:rPr lang="en-US" sz="1600" dirty="0">
                <a:solidFill>
                  <a:srgbClr val="000000"/>
                </a:solidFill>
                <a:ea typeface="Times New Roman"/>
                <a:cs typeface="Times New Roman"/>
              </a:rPr>
              <a:t> </a:t>
            </a:r>
            <a:r>
              <a:rPr lang="en-US" sz="1600" dirty="0" smtClean="0">
                <a:solidFill>
                  <a:srgbClr val="000000"/>
                </a:solidFill>
                <a:ea typeface="Times New Roman"/>
                <a:cs typeface="Times New Roman"/>
              </a:rPr>
              <a:t>These </a:t>
            </a:r>
            <a:r>
              <a:rPr lang="en-US" sz="1600" dirty="0">
                <a:solidFill>
                  <a:srgbClr val="000000"/>
                </a:solidFill>
                <a:ea typeface="Times New Roman"/>
                <a:cs typeface="Times New Roman"/>
              </a:rPr>
              <a:t>tracts and acreage identified corresponds to the golf course as part of the PAD minus the acreage for the 137 condo lots.</a:t>
            </a:r>
            <a:endParaRPr lang="en-US" sz="1600" dirty="0">
              <a:solidFill>
                <a:prstClr val="black"/>
              </a:solidFill>
              <a:latin typeface="Times New Roman"/>
              <a:ea typeface="Times New Roman"/>
            </a:endParaRPr>
          </a:p>
          <a:p>
            <a:pPr marL="0" lvl="0" indent="0">
              <a:spcBef>
                <a:spcPts val="0"/>
              </a:spcBef>
              <a:buNone/>
            </a:pPr>
            <a:r>
              <a:rPr lang="en-US" sz="1600" dirty="0">
                <a:solidFill>
                  <a:prstClr val="black"/>
                </a:solidFill>
                <a:ea typeface="Times New Roman"/>
                <a:cs typeface="Times New Roman"/>
              </a:rPr>
              <a:t> </a:t>
            </a:r>
            <a:r>
              <a:rPr lang="en-US" sz="1600" b="1" dirty="0" smtClean="0">
                <a:solidFill>
                  <a:srgbClr val="C00000"/>
                </a:solidFill>
                <a:ea typeface="Times New Roman"/>
                <a:cs typeface="Times New Roman"/>
              </a:rPr>
              <a:t>Offer </a:t>
            </a:r>
            <a:r>
              <a:rPr lang="en-US" sz="1600" b="1" dirty="0">
                <a:solidFill>
                  <a:srgbClr val="C00000"/>
                </a:solidFill>
                <a:ea typeface="Times New Roman"/>
                <a:cs typeface="Times New Roman"/>
              </a:rPr>
              <a:t>Price: </a:t>
            </a:r>
            <a:endParaRPr lang="en-US" sz="1600" b="1" dirty="0" smtClean="0">
              <a:solidFill>
                <a:srgbClr val="C00000"/>
              </a:solidFill>
              <a:ea typeface="Times New Roman"/>
              <a:cs typeface="Times New Roman"/>
            </a:endParaRPr>
          </a:p>
          <a:p>
            <a:pPr>
              <a:spcBef>
                <a:spcPts val="0"/>
              </a:spcBef>
            </a:pPr>
            <a:r>
              <a:rPr lang="en-US" sz="1600" b="1" dirty="0" smtClean="0">
                <a:solidFill>
                  <a:srgbClr val="C00000"/>
                </a:solidFill>
                <a:ea typeface="Times New Roman"/>
                <a:cs typeface="Times New Roman"/>
              </a:rPr>
              <a:t>$</a:t>
            </a:r>
            <a:r>
              <a:rPr lang="en-US" sz="1600" b="1" dirty="0">
                <a:solidFill>
                  <a:srgbClr val="C00000"/>
                </a:solidFill>
                <a:ea typeface="Times New Roman"/>
                <a:cs typeface="Times New Roman"/>
              </a:rPr>
              <a:t>500,000 with owner carry</a:t>
            </a:r>
            <a:endParaRPr lang="en-US" sz="1600" b="1" dirty="0">
              <a:solidFill>
                <a:srgbClr val="C00000"/>
              </a:solidFill>
              <a:latin typeface="Times New Roman"/>
              <a:ea typeface="Times New Roman"/>
            </a:endParaRPr>
          </a:p>
          <a:p>
            <a:pPr>
              <a:spcBef>
                <a:spcPts val="0"/>
              </a:spcBef>
              <a:spcAft>
                <a:spcPts val="1000"/>
              </a:spcAft>
            </a:pPr>
            <a:r>
              <a:rPr lang="en-US" sz="1600" b="1" dirty="0" smtClean="0">
                <a:solidFill>
                  <a:srgbClr val="C00000"/>
                </a:solidFill>
                <a:ea typeface="Times New Roman"/>
                <a:cs typeface="Times New Roman"/>
              </a:rPr>
              <a:t>Terms</a:t>
            </a:r>
            <a:r>
              <a:rPr lang="en-US" sz="1600" b="1" dirty="0">
                <a:solidFill>
                  <a:srgbClr val="C00000"/>
                </a:solidFill>
                <a:ea typeface="Times New Roman"/>
                <a:cs typeface="Times New Roman"/>
              </a:rPr>
              <a:t>:  Open Escrow- $5,000 / Total at Close of Escrow: $25,000 Due 60 days.</a:t>
            </a:r>
            <a:endParaRPr lang="en-US" sz="1600" b="1" dirty="0">
              <a:solidFill>
                <a:srgbClr val="C00000"/>
              </a:solidFill>
              <a:latin typeface="Times New Roman"/>
              <a:ea typeface="Times New Roman"/>
            </a:endParaRPr>
          </a:p>
          <a:p>
            <a:pPr>
              <a:spcBef>
                <a:spcPts val="0"/>
              </a:spcBef>
              <a:spcAft>
                <a:spcPts val="1000"/>
              </a:spcAft>
            </a:pPr>
            <a:r>
              <a:rPr lang="en-US" sz="1600" b="1" dirty="0">
                <a:solidFill>
                  <a:srgbClr val="C00000"/>
                </a:solidFill>
                <a:ea typeface="Times New Roman"/>
                <a:cs typeface="Times New Roman"/>
              </a:rPr>
              <a:t>Secured by Promissory Note at 9.75% interest amortized over 20 years with balloon at 36 months</a:t>
            </a:r>
            <a:r>
              <a:rPr lang="en-US" sz="1600" dirty="0">
                <a:solidFill>
                  <a:srgbClr val="C00000"/>
                </a:solidFill>
                <a:ea typeface="Times New Roman"/>
                <a:cs typeface="Times New Roman"/>
              </a:rPr>
              <a:t>, </a:t>
            </a:r>
            <a:r>
              <a:rPr lang="en-US" sz="1600" b="1" dirty="0">
                <a:solidFill>
                  <a:srgbClr val="C00000"/>
                </a:solidFill>
                <a:ea typeface="Times New Roman"/>
                <a:cs typeface="Times New Roman"/>
              </a:rPr>
              <a:t>with no pre-payment penalty.  Pre-payment of principle amount not subject to interest</a:t>
            </a:r>
            <a:endParaRPr lang="en-US" sz="1600" b="1" dirty="0">
              <a:solidFill>
                <a:srgbClr val="C00000"/>
              </a:solidFill>
              <a:latin typeface="Times New Roman"/>
              <a:ea typeface="Times New Roman"/>
            </a:endParaRPr>
          </a:p>
          <a:p>
            <a:pPr marL="0" lvl="0" indent="0">
              <a:spcBef>
                <a:spcPts val="0"/>
              </a:spcBef>
              <a:spcAft>
                <a:spcPts val="1000"/>
              </a:spcAft>
              <a:buNone/>
            </a:pPr>
            <a:r>
              <a:rPr lang="en-US" sz="1600" b="1" dirty="0">
                <a:solidFill>
                  <a:schemeClr val="tx1"/>
                </a:solidFill>
                <a:ea typeface="Times New Roman"/>
                <a:cs typeface="Times New Roman"/>
              </a:rPr>
              <a:t>Subject To:</a:t>
            </a:r>
            <a:endParaRPr lang="en-US" sz="1600" dirty="0">
              <a:solidFill>
                <a:schemeClr val="tx1"/>
              </a:solidFill>
              <a:latin typeface="Times New Roman"/>
              <a:ea typeface="Times New Roman"/>
            </a:endParaRPr>
          </a:p>
          <a:p>
            <a:pPr lvl="0">
              <a:spcBef>
                <a:spcPts val="0"/>
              </a:spcBef>
              <a:spcAft>
                <a:spcPts val="1000"/>
              </a:spcAft>
              <a:buFont typeface="Symbol"/>
              <a:buChar char=""/>
              <a:tabLst>
                <a:tab pos="457200" algn="l"/>
              </a:tabLst>
            </a:pPr>
            <a:r>
              <a:rPr lang="en-US" sz="1600" dirty="0">
                <a:solidFill>
                  <a:srgbClr val="000000"/>
                </a:solidFill>
                <a:ea typeface="Times New Roman"/>
                <a:cs typeface="Times New Roman"/>
              </a:rPr>
              <a:t>2300 acre feet of water rights sufficient to irrigate the golf course and restaurant acreage and maintain lake water levels.  </a:t>
            </a:r>
            <a:endParaRPr lang="en-US" sz="1600" dirty="0">
              <a:solidFill>
                <a:srgbClr val="000000"/>
              </a:solidFill>
              <a:latin typeface="Times New Roman"/>
              <a:ea typeface="Times New Roman"/>
            </a:endParaRPr>
          </a:p>
          <a:p>
            <a:pPr lvl="0">
              <a:spcBef>
                <a:spcPts val="0"/>
              </a:spcBef>
              <a:spcAft>
                <a:spcPts val="1000"/>
              </a:spcAft>
              <a:buFont typeface="Symbol"/>
              <a:buChar char=""/>
              <a:tabLst>
                <a:tab pos="457200" algn="l"/>
              </a:tabLst>
            </a:pPr>
            <a:r>
              <a:rPr lang="en-US" sz="1600" b="1" dirty="0">
                <a:solidFill>
                  <a:srgbClr val="C00000"/>
                </a:solidFill>
                <a:ea typeface="Times New Roman"/>
                <a:cs typeface="Times New Roman"/>
              </a:rPr>
              <a:t>ASSUMPTION OF TOTAL DELINQUENT TAX BURDEN = $78,322.68</a:t>
            </a:r>
            <a:endParaRPr lang="en-US" sz="1600" b="1" dirty="0">
              <a:solidFill>
                <a:srgbClr val="C00000"/>
              </a:solidFill>
              <a:latin typeface="Times New Roman"/>
              <a:ea typeface="Times New Roman"/>
            </a:endParaRPr>
          </a:p>
          <a:p>
            <a:endParaRPr lang="en-US" sz="1600" dirty="0"/>
          </a:p>
        </p:txBody>
      </p:sp>
    </p:spTree>
    <p:extLst>
      <p:ext uri="{BB962C8B-B14F-4D97-AF65-F5344CB8AC3E}">
        <p14:creationId xmlns:p14="http://schemas.microsoft.com/office/powerpoint/2010/main" val="2087360718"/>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7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1000"/>
                                        <p:tgtEl>
                                          <p:spTgt spid="7">
                                            <p:txEl>
                                              <p:pRg st="2" end="2"/>
                                            </p:txEl>
                                          </p:spTgt>
                                        </p:tgtEl>
                                      </p:cBhvr>
                                    </p:animEffect>
                                    <p:anim calcmode="lin" valueType="num">
                                      <p:cBhvr>
                                        <p:cTn id="1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1000"/>
                                        <p:tgtEl>
                                          <p:spTgt spid="7">
                                            <p:txEl>
                                              <p:pRg st="3" end="3"/>
                                            </p:txEl>
                                          </p:spTgt>
                                        </p:tgtEl>
                                      </p:cBhvr>
                                    </p:animEffect>
                                    <p:anim calcmode="lin" valueType="num">
                                      <p:cBhvr>
                                        <p:cTn id="18"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1000"/>
                                        <p:tgtEl>
                                          <p:spTgt spid="7">
                                            <p:txEl>
                                              <p:pRg st="4" end="4"/>
                                            </p:txEl>
                                          </p:spTgt>
                                        </p:tgtEl>
                                      </p:cBhvr>
                                    </p:animEffect>
                                    <p:anim calcmode="lin" valueType="num">
                                      <p:cBhvr>
                                        <p:cTn id="2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1000"/>
                                        <p:tgtEl>
                                          <p:spTgt spid="7">
                                            <p:txEl>
                                              <p:pRg st="5" end="5"/>
                                            </p:txEl>
                                          </p:spTgt>
                                        </p:tgtEl>
                                      </p:cBhvr>
                                    </p:animEffect>
                                    <p:anim calcmode="lin" valueType="num">
                                      <p:cBhvr>
                                        <p:cTn id="28"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1000"/>
                                        <p:tgtEl>
                                          <p:spTgt spid="7">
                                            <p:txEl>
                                              <p:pRg st="6" end="6"/>
                                            </p:txEl>
                                          </p:spTgt>
                                        </p:tgtEl>
                                      </p:cBhvr>
                                    </p:animEffect>
                                    <p:anim calcmode="lin" valueType="num">
                                      <p:cBhvr>
                                        <p:cTn id="3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1000"/>
                                        <p:tgtEl>
                                          <p:spTgt spid="7">
                                            <p:txEl>
                                              <p:pRg st="7" end="7"/>
                                            </p:txEl>
                                          </p:spTgt>
                                        </p:tgtEl>
                                      </p:cBhvr>
                                    </p:animEffect>
                                    <p:anim calcmode="lin" valueType="num">
                                      <p:cBhvr>
                                        <p:cTn id="38"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7">
                                            <p:txEl>
                                              <p:pRg st="9" end="9"/>
                                            </p:txEl>
                                          </p:spTgt>
                                        </p:tgtEl>
                                        <p:attrNameLst>
                                          <p:attrName>style.visibility</p:attrName>
                                        </p:attrNameLst>
                                      </p:cBhvr>
                                      <p:to>
                                        <p:strVal val="visible"/>
                                      </p:to>
                                    </p:set>
                                    <p:animEffect transition="in" filter="fade">
                                      <p:cBhvr>
                                        <p:cTn id="44" dur="1000"/>
                                        <p:tgtEl>
                                          <p:spTgt spid="7">
                                            <p:txEl>
                                              <p:pRg st="9" end="9"/>
                                            </p:txEl>
                                          </p:spTgt>
                                        </p:tgtEl>
                                      </p:cBhvr>
                                    </p:animEffect>
                                    <p:anim calcmode="lin" valueType="num">
                                      <p:cBhvr>
                                        <p:cTn id="45"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46" dur="1000" fill="hold"/>
                                        <p:tgtEl>
                                          <p:spTgt spid="7">
                                            <p:txEl>
                                              <p:pRg st="9" end="9"/>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7">
                                            <p:txEl>
                                              <p:pRg st="10" end="10"/>
                                            </p:txEl>
                                          </p:spTgt>
                                        </p:tgtEl>
                                        <p:attrNameLst>
                                          <p:attrName>style.visibility</p:attrName>
                                        </p:attrNameLst>
                                      </p:cBhvr>
                                      <p:to>
                                        <p:strVal val="visible"/>
                                      </p:to>
                                    </p:set>
                                    <p:animEffect transition="in" filter="fade">
                                      <p:cBhvr>
                                        <p:cTn id="49" dur="1000"/>
                                        <p:tgtEl>
                                          <p:spTgt spid="7">
                                            <p:txEl>
                                              <p:pRg st="10" end="10"/>
                                            </p:txEl>
                                          </p:spTgt>
                                        </p:tgtEl>
                                      </p:cBhvr>
                                    </p:animEffect>
                                    <p:anim calcmode="lin" valueType="num">
                                      <p:cBhvr>
                                        <p:cTn id="50" dur="1000" fill="hold"/>
                                        <p:tgtEl>
                                          <p:spTgt spid="7">
                                            <p:txEl>
                                              <p:pRg st="10" end="10"/>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10" end="10"/>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7">
                                            <p:txEl>
                                              <p:pRg st="11" end="11"/>
                                            </p:txEl>
                                          </p:spTgt>
                                        </p:tgtEl>
                                        <p:attrNameLst>
                                          <p:attrName>style.visibility</p:attrName>
                                        </p:attrNameLst>
                                      </p:cBhvr>
                                      <p:to>
                                        <p:strVal val="visible"/>
                                      </p:to>
                                    </p:set>
                                    <p:animEffect transition="in" filter="fade">
                                      <p:cBhvr>
                                        <p:cTn id="54" dur="1000"/>
                                        <p:tgtEl>
                                          <p:spTgt spid="7">
                                            <p:txEl>
                                              <p:pRg st="11" end="11"/>
                                            </p:txEl>
                                          </p:spTgt>
                                        </p:tgtEl>
                                      </p:cBhvr>
                                    </p:animEffect>
                                    <p:anim calcmode="lin" valueType="num">
                                      <p:cBhvr>
                                        <p:cTn id="55" dur="1000" fill="hold"/>
                                        <p:tgtEl>
                                          <p:spTgt spid="7">
                                            <p:txEl>
                                              <p:pRg st="11" end="11"/>
                                            </p:txEl>
                                          </p:spTgt>
                                        </p:tgtEl>
                                        <p:attrNameLst>
                                          <p:attrName>ppt_x</p:attrName>
                                        </p:attrNameLst>
                                      </p:cBhvr>
                                      <p:tavLst>
                                        <p:tav tm="0">
                                          <p:val>
                                            <p:strVal val="#ppt_x"/>
                                          </p:val>
                                        </p:tav>
                                        <p:tav tm="100000">
                                          <p:val>
                                            <p:strVal val="#ppt_x"/>
                                          </p:val>
                                        </p:tav>
                                      </p:tavLst>
                                    </p:anim>
                                    <p:anim calcmode="lin" valueType="num">
                                      <p:cBhvr>
                                        <p:cTn id="56" dur="1000" fill="hold"/>
                                        <p:tgtEl>
                                          <p:spTgt spid="7">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7">
                                            <p:txEl>
                                              <p:pRg st="12" end="12"/>
                                            </p:txEl>
                                          </p:spTgt>
                                        </p:tgtEl>
                                        <p:attrNameLst>
                                          <p:attrName>style.visibility</p:attrName>
                                        </p:attrNameLst>
                                      </p:cBhvr>
                                      <p:to>
                                        <p:strVal val="visible"/>
                                      </p:to>
                                    </p:set>
                                    <p:animEffect transition="in" filter="fade">
                                      <p:cBhvr>
                                        <p:cTn id="61" dur="1000"/>
                                        <p:tgtEl>
                                          <p:spTgt spid="7">
                                            <p:txEl>
                                              <p:pRg st="12" end="12"/>
                                            </p:txEl>
                                          </p:spTgt>
                                        </p:tgtEl>
                                      </p:cBhvr>
                                    </p:animEffect>
                                    <p:anim calcmode="lin" valueType="num">
                                      <p:cBhvr>
                                        <p:cTn id="62" dur="1000" fill="hold"/>
                                        <p:tgtEl>
                                          <p:spTgt spid="7">
                                            <p:txEl>
                                              <p:pRg st="12" end="12"/>
                                            </p:txEl>
                                          </p:spTgt>
                                        </p:tgtEl>
                                        <p:attrNameLst>
                                          <p:attrName>ppt_x</p:attrName>
                                        </p:attrNameLst>
                                      </p:cBhvr>
                                      <p:tavLst>
                                        <p:tav tm="0">
                                          <p:val>
                                            <p:strVal val="#ppt_x"/>
                                          </p:val>
                                        </p:tav>
                                        <p:tav tm="100000">
                                          <p:val>
                                            <p:strVal val="#ppt_x"/>
                                          </p:val>
                                        </p:tav>
                                      </p:tavLst>
                                    </p:anim>
                                    <p:anim calcmode="lin" valueType="num">
                                      <p:cBhvr>
                                        <p:cTn id="63" dur="1000" fill="hold"/>
                                        <p:tgtEl>
                                          <p:spTgt spid="7">
                                            <p:txEl>
                                              <p:pRg st="12" end="12"/>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7">
                                            <p:txEl>
                                              <p:pRg st="13" end="13"/>
                                            </p:txEl>
                                          </p:spTgt>
                                        </p:tgtEl>
                                        <p:attrNameLst>
                                          <p:attrName>style.visibility</p:attrName>
                                        </p:attrNameLst>
                                      </p:cBhvr>
                                      <p:to>
                                        <p:strVal val="visible"/>
                                      </p:to>
                                    </p:set>
                                    <p:animEffect transition="in" filter="fade">
                                      <p:cBhvr>
                                        <p:cTn id="66" dur="1000"/>
                                        <p:tgtEl>
                                          <p:spTgt spid="7">
                                            <p:txEl>
                                              <p:pRg st="13" end="13"/>
                                            </p:txEl>
                                          </p:spTgt>
                                        </p:tgtEl>
                                      </p:cBhvr>
                                    </p:animEffect>
                                    <p:anim calcmode="lin" valueType="num">
                                      <p:cBhvr>
                                        <p:cTn id="67" dur="1000" fill="hold"/>
                                        <p:tgtEl>
                                          <p:spTgt spid="7">
                                            <p:txEl>
                                              <p:pRg st="13" end="13"/>
                                            </p:txEl>
                                          </p:spTgt>
                                        </p:tgtEl>
                                        <p:attrNameLst>
                                          <p:attrName>ppt_x</p:attrName>
                                        </p:attrNameLst>
                                      </p:cBhvr>
                                      <p:tavLst>
                                        <p:tav tm="0">
                                          <p:val>
                                            <p:strVal val="#ppt_x"/>
                                          </p:val>
                                        </p:tav>
                                        <p:tav tm="100000">
                                          <p:val>
                                            <p:strVal val="#ppt_x"/>
                                          </p:val>
                                        </p:tav>
                                      </p:tavLst>
                                    </p:anim>
                                    <p:anim calcmode="lin" valueType="num">
                                      <p:cBhvr>
                                        <p:cTn id="68" dur="1000" fill="hold"/>
                                        <p:tgtEl>
                                          <p:spTgt spid="7">
                                            <p:txEl>
                                              <p:pRg st="13" end="13"/>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7">
                                            <p:txEl>
                                              <p:pRg st="14" end="14"/>
                                            </p:txEl>
                                          </p:spTgt>
                                        </p:tgtEl>
                                        <p:attrNameLst>
                                          <p:attrName>style.visibility</p:attrName>
                                        </p:attrNameLst>
                                      </p:cBhvr>
                                      <p:to>
                                        <p:strVal val="visible"/>
                                      </p:to>
                                    </p:set>
                                    <p:animEffect transition="in" filter="fade">
                                      <p:cBhvr>
                                        <p:cTn id="71" dur="1000"/>
                                        <p:tgtEl>
                                          <p:spTgt spid="7">
                                            <p:txEl>
                                              <p:pRg st="14" end="14"/>
                                            </p:txEl>
                                          </p:spTgt>
                                        </p:tgtEl>
                                      </p:cBhvr>
                                    </p:animEffect>
                                    <p:anim calcmode="lin" valueType="num">
                                      <p:cBhvr>
                                        <p:cTn id="72" dur="1000" fill="hold"/>
                                        <p:tgtEl>
                                          <p:spTgt spid="7">
                                            <p:txEl>
                                              <p:pRg st="14" end="14"/>
                                            </p:txEl>
                                          </p:spTgt>
                                        </p:tgtEl>
                                        <p:attrNameLst>
                                          <p:attrName>ppt_x</p:attrName>
                                        </p:attrNameLst>
                                      </p:cBhvr>
                                      <p:tavLst>
                                        <p:tav tm="0">
                                          <p:val>
                                            <p:strVal val="#ppt_x"/>
                                          </p:val>
                                        </p:tav>
                                        <p:tav tm="100000">
                                          <p:val>
                                            <p:strVal val="#ppt_x"/>
                                          </p:val>
                                        </p:tav>
                                      </p:tavLst>
                                    </p:anim>
                                    <p:anim calcmode="lin" valueType="num">
                                      <p:cBhvr>
                                        <p:cTn id="73" dur="1000" fill="hold"/>
                                        <p:tgtEl>
                                          <p:spTgt spid="7">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a:ln w="57150">
            <a:solidFill>
              <a:srgbClr val="C00000"/>
            </a:solidFill>
          </a:ln>
        </p:spPr>
        <p:txBody>
          <a:bodyPr>
            <a:normAutofit fontScale="90000"/>
          </a:bodyPr>
          <a:lstStyle/>
          <a:p>
            <a:r>
              <a:rPr lang="en-US" dirty="0" smtClean="0"/>
              <a:t>Special Improvement District Process</a:t>
            </a:r>
            <a:endParaRPr lang="en-US" dirty="0"/>
          </a:p>
        </p:txBody>
      </p:sp>
      <p:sp>
        <p:nvSpPr>
          <p:cNvPr id="3" name="Content Placeholder 2"/>
          <p:cNvSpPr>
            <a:spLocks noGrp="1"/>
          </p:cNvSpPr>
          <p:nvPr>
            <p:ph idx="1"/>
          </p:nvPr>
        </p:nvSpPr>
        <p:spPr>
          <a:ln w="57150">
            <a:solidFill>
              <a:srgbClr val="002060"/>
            </a:solidFill>
          </a:ln>
        </p:spPr>
        <p:txBody>
          <a:bodyPr>
            <a:normAutofit fontScale="85000" lnSpcReduction="10000"/>
          </a:bodyPr>
          <a:lstStyle/>
          <a:p>
            <a:pPr marL="0" indent="0">
              <a:buNone/>
            </a:pPr>
            <a:r>
              <a:rPr lang="en-US" dirty="0" smtClean="0">
                <a:solidFill>
                  <a:schemeClr val="tx2"/>
                </a:solidFill>
              </a:rPr>
              <a:t>(3) Verification of petitions for establishment of districts pursuant to A.R.S. §48-261 shall be accomplished in accordance with A.R.S. §48-265 and §48-266. The determination of the Assessor and the Recorder as to the sufficiency of the signatures shall be the County’s official and final determination with regard to whether the petitions meet statutory requirements. </a:t>
            </a:r>
          </a:p>
          <a:p>
            <a:pPr marL="0" indent="0">
              <a:buNone/>
            </a:pPr>
            <a:endParaRPr lang="en-US" dirty="0"/>
          </a:p>
          <a:p>
            <a:pPr marL="0" indent="0">
              <a:buNone/>
            </a:pPr>
            <a:r>
              <a:rPr lang="en-US" b="1" i="1" dirty="0" smtClean="0">
                <a:solidFill>
                  <a:srgbClr val="FF0000"/>
                </a:solidFill>
              </a:rPr>
              <a:t>60% of the properties within a proposed boundary will be required. This would mean that we would need a MASSIVE petition drive to form the district.</a:t>
            </a:r>
          </a:p>
          <a:p>
            <a:pPr marL="0" indent="0">
              <a:buNone/>
            </a:pPr>
            <a:endParaRPr lang="en-US" i="1" dirty="0" smtClean="0">
              <a:solidFill>
                <a:srgbClr val="FF0000"/>
              </a:solidFill>
            </a:endParaRPr>
          </a:p>
          <a:p>
            <a:endParaRPr lang="en-US" i="1" dirty="0">
              <a:solidFill>
                <a:srgbClr val="FF0000"/>
              </a:solidFill>
            </a:endParaRPr>
          </a:p>
        </p:txBody>
      </p:sp>
    </p:spTree>
    <p:extLst>
      <p:ext uri="{BB962C8B-B14F-4D97-AF65-F5344CB8AC3E}">
        <p14:creationId xmlns:p14="http://schemas.microsoft.com/office/powerpoint/2010/main" val="4087503575"/>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ln w="57150">
            <a:solidFill>
              <a:srgbClr val="C00000"/>
            </a:solidFill>
          </a:ln>
        </p:spPr>
        <p:txBody>
          <a:bodyPr>
            <a:normAutofit fontScale="90000"/>
          </a:bodyPr>
          <a:lstStyle/>
          <a:p>
            <a:r>
              <a:rPr lang="en-US" dirty="0" smtClean="0"/>
              <a:t>Special Improvement District Process</a:t>
            </a:r>
            <a:endParaRPr lang="en-US" dirty="0"/>
          </a:p>
        </p:txBody>
      </p:sp>
      <p:sp>
        <p:nvSpPr>
          <p:cNvPr id="3" name="Content Placeholder 2"/>
          <p:cNvSpPr>
            <a:spLocks noGrp="1"/>
          </p:cNvSpPr>
          <p:nvPr>
            <p:ph idx="1"/>
          </p:nvPr>
        </p:nvSpPr>
        <p:spPr>
          <a:xfrm>
            <a:off x="457200" y="1600200"/>
            <a:ext cx="8229600" cy="4800600"/>
          </a:xfrm>
          <a:ln w="57150">
            <a:solidFill>
              <a:schemeClr val="tx2"/>
            </a:solidFill>
          </a:ln>
        </p:spPr>
        <p:txBody>
          <a:bodyPr>
            <a:normAutofit fontScale="85000" lnSpcReduction="20000"/>
          </a:bodyPr>
          <a:lstStyle/>
          <a:p>
            <a:r>
              <a:rPr lang="en-US" dirty="0" smtClean="0"/>
              <a:t>4) Verification of boundary change petitions for districts established pursuant to A.R.S. §48-261 shall be accomplished in accordance with §48-265 and §48-266. The determination of the Assessor and the Recorder as to the sufficiency of signatures shall be the County’s official and final determination with regard to whether the petitions meet statutory requirements.  </a:t>
            </a:r>
          </a:p>
          <a:p>
            <a:pPr marL="0" indent="0">
              <a:buNone/>
            </a:pPr>
            <a:endParaRPr lang="en-US" dirty="0" smtClean="0"/>
          </a:p>
          <a:p>
            <a:pPr marL="0" indent="0">
              <a:buNone/>
            </a:pPr>
            <a:r>
              <a:rPr lang="en-US" b="1" i="1" dirty="0" smtClean="0">
                <a:solidFill>
                  <a:srgbClr val="FF0000"/>
                </a:solidFill>
              </a:rPr>
              <a:t>Several boundaries should be explored that may include all Lake Montezuma subdivisions aligning the golf course, the balance of Lake Montezuma subdivisions, other Beaver Creek communities. </a:t>
            </a:r>
          </a:p>
          <a:p>
            <a:endParaRPr lang="en-US" dirty="0"/>
          </a:p>
        </p:txBody>
      </p:sp>
    </p:spTree>
    <p:extLst>
      <p:ext uri="{BB962C8B-B14F-4D97-AF65-F5344CB8AC3E}">
        <p14:creationId xmlns:p14="http://schemas.microsoft.com/office/powerpoint/2010/main" val="2629894888"/>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Downside to Improvement Districts</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t>While an improvement district may be an extremely viable funding alternative, there are some concerns that needs to be considered:</a:t>
            </a:r>
          </a:p>
          <a:p>
            <a:pPr marL="0" indent="0">
              <a:buNone/>
            </a:pPr>
            <a:endParaRPr lang="en-US" dirty="0" smtClean="0"/>
          </a:p>
          <a:p>
            <a:pPr marL="0" indent="0">
              <a:buNone/>
            </a:pPr>
            <a:r>
              <a:rPr lang="en-US" dirty="0" smtClean="0"/>
              <a:t>1.       Although Yavapai County officials and the owners of the golf course have recommended this option as a finance source for the property, it may not be well timed as it would be viewed as an additional “TAX” on an already burdened community. </a:t>
            </a:r>
          </a:p>
          <a:p>
            <a:pPr marL="0" indent="0">
              <a:buNone/>
            </a:pPr>
            <a:endParaRPr lang="en-US" dirty="0" smtClean="0"/>
          </a:p>
          <a:p>
            <a:pPr marL="0" indent="0">
              <a:buNone/>
            </a:pPr>
            <a:r>
              <a:rPr lang="en-US" dirty="0" smtClean="0"/>
              <a:t>2.       Improvement districts are not quick fix solutions, as it may take upwards from 1 to 3 years to establish. </a:t>
            </a:r>
          </a:p>
          <a:p>
            <a:pPr marL="0" indent="0">
              <a:buNone/>
            </a:pPr>
            <a:endParaRPr lang="en-US" dirty="0" smtClean="0"/>
          </a:p>
          <a:p>
            <a:endParaRPr lang="en-US" dirty="0"/>
          </a:p>
        </p:txBody>
      </p:sp>
    </p:spTree>
    <p:extLst>
      <p:ext uri="{BB962C8B-B14F-4D97-AF65-F5344CB8AC3E}">
        <p14:creationId xmlns:p14="http://schemas.microsoft.com/office/powerpoint/2010/main" val="4122292876"/>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944562"/>
          </a:xfrm>
        </p:spPr>
        <p:txBody>
          <a:bodyPr>
            <a:normAutofit fontScale="90000"/>
          </a:bodyPr>
          <a:lstStyle/>
          <a:p>
            <a:r>
              <a:rPr lang="en-US" sz="3200" dirty="0" smtClean="0"/>
              <a:t>Improvement District Community Center - </a:t>
            </a:r>
            <a:r>
              <a:rPr lang="en-US" sz="3200" i="1" dirty="0" smtClean="0"/>
              <a:t>???</a:t>
            </a:r>
            <a:endParaRPr lang="en-US" sz="3200" i="1" dirty="0"/>
          </a:p>
        </p:txBody>
      </p:sp>
      <p:sp>
        <p:nvSpPr>
          <p:cNvPr id="4" name="Rectangle 3"/>
          <p:cNvSpPr/>
          <p:nvPr/>
        </p:nvSpPr>
        <p:spPr>
          <a:xfrm>
            <a:off x="458337" y="1447800"/>
            <a:ext cx="8229600" cy="4401205"/>
          </a:xfrm>
          <a:prstGeom prst="rect">
            <a:avLst/>
          </a:prstGeom>
        </p:spPr>
        <p:txBody>
          <a:bodyPr wrap="square">
            <a:spAutoFit/>
          </a:bodyPr>
          <a:lstStyle/>
          <a:p>
            <a:r>
              <a:rPr lang="en-US" sz="2000" b="1" dirty="0" smtClean="0">
                <a:solidFill>
                  <a:srgbClr val="C00000"/>
                </a:solidFill>
              </a:rPr>
              <a:t>Broad  base support of the overall Beaver Creek communities would mean the project would need to meet broad based community needs.  A restaurant and golf course may not meet a broad base community need</a:t>
            </a:r>
            <a:r>
              <a:rPr lang="en-US" sz="2000" b="1" dirty="0" smtClean="0"/>
              <a:t>.</a:t>
            </a:r>
          </a:p>
          <a:p>
            <a:endParaRPr lang="en-US" sz="2000" b="1" dirty="0" smtClean="0"/>
          </a:p>
          <a:p>
            <a:r>
              <a:rPr lang="en-US" sz="2000" b="1" dirty="0" smtClean="0"/>
              <a:t>Arguments could be made for a multi-purpose recreation center or a community center as meeting a broad base community need.  However, the location of this type of facility in the Lake Montezuma area – specifically on the golf course property, may meet with various objections:</a:t>
            </a:r>
          </a:p>
          <a:p>
            <a:endParaRPr lang="en-US" sz="2000" b="1" dirty="0" smtClean="0"/>
          </a:p>
          <a:p>
            <a:pPr marL="285750" indent="-285750">
              <a:buFont typeface="Arial" pitchFamily="34" charset="0"/>
              <a:buChar char="•"/>
            </a:pPr>
            <a:r>
              <a:rPr lang="en-US" sz="2000" b="1" dirty="0" smtClean="0">
                <a:solidFill>
                  <a:srgbClr val="C00000"/>
                </a:solidFill>
              </a:rPr>
              <a:t>The property is not centrally located in the community;</a:t>
            </a:r>
          </a:p>
          <a:p>
            <a:pPr marL="285750" indent="-285750">
              <a:buFont typeface="Arial" pitchFamily="34" charset="0"/>
              <a:buChar char="•"/>
            </a:pPr>
            <a:r>
              <a:rPr lang="en-US" sz="2000" b="1" dirty="0" smtClean="0">
                <a:solidFill>
                  <a:srgbClr val="C00000"/>
                </a:solidFill>
              </a:rPr>
              <a:t>Increased traffic in the neighborhood may be cause problems with adjoining property owners;</a:t>
            </a:r>
          </a:p>
          <a:p>
            <a:pPr marL="285750" indent="-285750">
              <a:buFont typeface="Arial" pitchFamily="34" charset="0"/>
              <a:buChar char="•"/>
            </a:pPr>
            <a:r>
              <a:rPr lang="en-US" sz="2000" b="1" dirty="0" smtClean="0">
                <a:solidFill>
                  <a:srgbClr val="C00000"/>
                </a:solidFill>
              </a:rPr>
              <a:t>Rezoning would be necessary as it is not part of the current Villas at Beaver Creek sub-division PAD zoning;</a:t>
            </a:r>
            <a:endParaRPr lang="en-US" sz="2000" b="1" dirty="0">
              <a:solidFill>
                <a:srgbClr val="C00000"/>
              </a:solidFill>
            </a:endParaRPr>
          </a:p>
        </p:txBody>
      </p:sp>
    </p:spTree>
    <p:extLst>
      <p:ext uri="{BB962C8B-B14F-4D97-AF65-F5344CB8AC3E}">
        <p14:creationId xmlns:p14="http://schemas.microsoft.com/office/powerpoint/2010/main" val="3858648814"/>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722" y="1043464"/>
            <a:ext cx="6454556" cy="5502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47800" y="325272"/>
            <a:ext cx="6248400" cy="738664"/>
          </a:xfrm>
          <a:prstGeom prst="rect">
            <a:avLst/>
          </a:prstGeom>
          <a:noFill/>
        </p:spPr>
        <p:txBody>
          <a:bodyPr wrap="square" rtlCol="0">
            <a:spAutoFit/>
          </a:bodyPr>
          <a:lstStyle/>
          <a:p>
            <a:pPr algn="ctr"/>
            <a:r>
              <a:rPr lang="en-US" sz="2400" b="1" dirty="0" smtClean="0"/>
              <a:t>The Beaver Creek Community</a:t>
            </a:r>
          </a:p>
          <a:p>
            <a:pPr algn="ctr"/>
            <a:r>
              <a:rPr lang="en-US" b="1" dirty="0" smtClean="0"/>
              <a:t>Montezuma / Rimrock Fire District</a:t>
            </a:r>
            <a:endParaRPr lang="en-US" b="1" dirty="0"/>
          </a:p>
        </p:txBody>
      </p:sp>
    </p:spTree>
    <p:extLst>
      <p:ext uri="{BB962C8B-B14F-4D97-AF65-F5344CB8AC3E}">
        <p14:creationId xmlns:p14="http://schemas.microsoft.com/office/powerpoint/2010/main" val="247566746"/>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2000" dirty="0" smtClean="0"/>
              <a:t>Beaver Creek Property Ownership – Special District Alternatives</a:t>
            </a:r>
            <a:endParaRPr lang="en-US" sz="2000" dirty="0"/>
          </a:p>
        </p:txBody>
      </p:sp>
      <p:pic>
        <p:nvPicPr>
          <p:cNvPr id="2049" name="Picture 1"/>
          <p:cNvPicPr>
            <a:picLocks noGrp="1" noChangeAspect="1" noChangeArrowheads="1"/>
          </p:cNvPicPr>
          <p:nvPr>
            <p:ph idx="1"/>
          </p:nvPr>
        </p:nvPicPr>
        <p:blipFill>
          <a:blip r:embed="rId2">
            <a:lum bright="-93000" contrast="-10000"/>
            <a:extLst>
              <a:ext uri="{28A0092B-C50C-407E-A947-70E740481C1C}">
                <a14:useLocalDpi xmlns:a14="http://schemas.microsoft.com/office/drawing/2010/main" val="0"/>
              </a:ext>
            </a:extLst>
          </a:blip>
          <a:srcRect/>
          <a:stretch>
            <a:fillRect/>
          </a:stretch>
        </p:blipFill>
        <p:spPr bwMode="auto">
          <a:xfrm>
            <a:off x="990600" y="1219200"/>
            <a:ext cx="6936362" cy="5299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6303835"/>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427" y="735799"/>
            <a:ext cx="4967267" cy="5912651"/>
          </a:xfrm>
          <a:prstGeom prst="rect">
            <a:avLst/>
          </a:prstGeom>
          <a:noFill/>
          <a:ln w="9525">
            <a:solidFill>
              <a:schemeClr val="accent2">
                <a:alpha val="26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28800" y="274134"/>
            <a:ext cx="5674182" cy="461665"/>
          </a:xfrm>
          <a:prstGeom prst="rect">
            <a:avLst/>
          </a:prstGeom>
          <a:noFill/>
        </p:spPr>
        <p:txBody>
          <a:bodyPr wrap="none" rtlCol="0">
            <a:spAutoFit/>
          </a:bodyPr>
          <a:lstStyle/>
          <a:p>
            <a:pPr algn="ctr"/>
            <a:r>
              <a:rPr lang="en-US" sz="2400" b="1" dirty="0" smtClean="0"/>
              <a:t>Lake Montezuma – Golf Course Properties</a:t>
            </a:r>
            <a:endParaRPr lang="en-US" sz="2400" b="1" dirty="0"/>
          </a:p>
        </p:txBody>
      </p:sp>
      <p:sp>
        <p:nvSpPr>
          <p:cNvPr id="3" name="TextBox 2"/>
          <p:cNvSpPr txBox="1"/>
          <p:nvPr/>
        </p:nvSpPr>
        <p:spPr>
          <a:xfrm>
            <a:off x="533399" y="5692295"/>
            <a:ext cx="2124171" cy="276999"/>
          </a:xfrm>
          <a:prstGeom prst="rect">
            <a:avLst/>
          </a:prstGeom>
          <a:noFill/>
        </p:spPr>
        <p:txBody>
          <a:bodyPr wrap="none" rtlCol="0">
            <a:spAutoFit/>
          </a:bodyPr>
          <a:lstStyle/>
          <a:p>
            <a:r>
              <a:rPr lang="en-US" sz="1200" i="1" dirty="0" smtClean="0"/>
              <a:t>New Indian Lakes Subdivision</a:t>
            </a:r>
            <a:endParaRPr lang="en-US" sz="1200" i="1" dirty="0"/>
          </a:p>
        </p:txBody>
      </p:sp>
      <p:sp>
        <p:nvSpPr>
          <p:cNvPr id="4" name="TextBox 3"/>
          <p:cNvSpPr txBox="1"/>
          <p:nvPr/>
        </p:nvSpPr>
        <p:spPr>
          <a:xfrm>
            <a:off x="5108849" y="5442666"/>
            <a:ext cx="2813655" cy="461665"/>
          </a:xfrm>
          <a:prstGeom prst="rect">
            <a:avLst/>
          </a:prstGeom>
          <a:noFill/>
        </p:spPr>
        <p:txBody>
          <a:bodyPr wrap="none" rtlCol="0">
            <a:spAutoFit/>
          </a:bodyPr>
          <a:lstStyle/>
          <a:p>
            <a:r>
              <a:rPr lang="en-US" sz="1200" i="1" dirty="0" smtClean="0"/>
              <a:t>Beaver Creek Ranch Estates Subdivision</a:t>
            </a:r>
          </a:p>
          <a:p>
            <a:r>
              <a:rPr lang="en-US" sz="1200" i="1" dirty="0" smtClean="0"/>
              <a:t>A William / </a:t>
            </a:r>
            <a:r>
              <a:rPr lang="en-US" sz="1200" i="1" dirty="0" err="1" smtClean="0"/>
              <a:t>Shabatka</a:t>
            </a:r>
            <a:r>
              <a:rPr lang="en-US" sz="1200" i="1" dirty="0" smtClean="0"/>
              <a:t> Development</a:t>
            </a:r>
            <a:endParaRPr lang="en-US" sz="1200" i="1" dirty="0"/>
          </a:p>
        </p:txBody>
      </p:sp>
      <p:sp>
        <p:nvSpPr>
          <p:cNvPr id="5" name="TextBox 4"/>
          <p:cNvSpPr txBox="1"/>
          <p:nvPr/>
        </p:nvSpPr>
        <p:spPr>
          <a:xfrm>
            <a:off x="4876800" y="4011637"/>
            <a:ext cx="1316130" cy="369332"/>
          </a:xfrm>
          <a:prstGeom prst="rect">
            <a:avLst/>
          </a:prstGeom>
          <a:noFill/>
        </p:spPr>
        <p:txBody>
          <a:bodyPr wrap="none" rtlCol="0">
            <a:spAutoFit/>
          </a:bodyPr>
          <a:lstStyle/>
          <a:p>
            <a:r>
              <a:rPr lang="en-US" dirty="0" smtClean="0"/>
              <a:t>Golf Course</a:t>
            </a:r>
            <a:endParaRPr lang="en-US" dirty="0"/>
          </a:p>
        </p:txBody>
      </p:sp>
      <p:sp>
        <p:nvSpPr>
          <p:cNvPr id="6" name="Line Callout 2 5"/>
          <p:cNvSpPr/>
          <p:nvPr/>
        </p:nvSpPr>
        <p:spPr>
          <a:xfrm>
            <a:off x="7427743" y="2933113"/>
            <a:ext cx="1030457" cy="1078523"/>
          </a:xfrm>
          <a:prstGeom prst="borderCallout2">
            <a:avLst>
              <a:gd name="adj1" fmla="val 18750"/>
              <a:gd name="adj2" fmla="val -8333"/>
              <a:gd name="adj3" fmla="val 18750"/>
              <a:gd name="adj4" fmla="val -16667"/>
              <a:gd name="adj5" fmla="val 95747"/>
              <a:gd name="adj6" fmla="val -1479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Villas at Beaver Creek Subdivision - Condos</a:t>
            </a:r>
            <a:endParaRPr lang="en-US" sz="1200" dirty="0"/>
          </a:p>
        </p:txBody>
      </p:sp>
    </p:spTree>
    <p:extLst>
      <p:ext uri="{BB962C8B-B14F-4D97-AF65-F5344CB8AC3E}">
        <p14:creationId xmlns:p14="http://schemas.microsoft.com/office/powerpoint/2010/main" val="3807435838"/>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304800"/>
            <a:ext cx="8229600" cy="1143000"/>
          </a:xfrm>
        </p:spPr>
        <p:txBody>
          <a:bodyPr>
            <a:normAutofit/>
          </a:bodyPr>
          <a:lstStyle/>
          <a:p>
            <a:r>
              <a:rPr lang="en-US" sz="2800" dirty="0" smtClean="0"/>
              <a:t>A look at area PROPERTY TAX &amp; ASSESSMENTS</a:t>
            </a:r>
            <a:endParaRPr lang="en-US" sz="2800" dirty="0"/>
          </a:p>
        </p:txBody>
      </p:sp>
      <p:pic>
        <p:nvPicPr>
          <p:cNvPr id="3074"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95400"/>
            <a:ext cx="354253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Grp="1" noChangeAspect="1" noChangeArrowheads="1"/>
          </p:cNvPicPr>
          <p:nvPr>
            <p:ph sz="half" idx="2"/>
          </p:nvPr>
        </p:nvPicPr>
        <p:blipFill>
          <a:blip r:embed="rId3">
            <a:lum bright="-55000" contrast="10000"/>
            <a:extLst>
              <a:ext uri="{28A0092B-C50C-407E-A947-70E740481C1C}">
                <a14:useLocalDpi xmlns:a14="http://schemas.microsoft.com/office/drawing/2010/main" val="0"/>
              </a:ext>
            </a:extLst>
          </a:blip>
          <a:srcRect/>
          <a:stretch>
            <a:fillRect/>
          </a:stretch>
        </p:blipFill>
        <p:spPr bwMode="auto">
          <a:xfrm>
            <a:off x="3733800" y="2514600"/>
            <a:ext cx="5257800" cy="3810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w="38100">
            <a:solidFill>
              <a:schemeClr val="accent6">
                <a:lumMod val="75000"/>
              </a:schemeClr>
            </a:solidFill>
            <a:miter lim="800000"/>
            <a:headEnd/>
            <a:tailEnd/>
          </a:ln>
          <a:effectLst/>
        </p:spPr>
      </p:pic>
    </p:spTree>
    <p:extLst>
      <p:ext uri="{BB962C8B-B14F-4D97-AF65-F5344CB8AC3E}">
        <p14:creationId xmlns:p14="http://schemas.microsoft.com/office/powerpoint/2010/main" val="1994917892"/>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lum bright="-7000"/>
            <a:extLst>
              <a:ext uri="{28A0092B-C50C-407E-A947-70E740481C1C}">
                <a14:useLocalDpi xmlns:a14="http://schemas.microsoft.com/office/drawing/2010/main" val="0"/>
              </a:ext>
            </a:extLst>
          </a:blip>
          <a:srcRect/>
          <a:stretch>
            <a:fillRect/>
          </a:stretch>
        </p:blipFill>
        <p:spPr bwMode="auto">
          <a:xfrm>
            <a:off x="2174543" y="228600"/>
            <a:ext cx="4876801" cy="6158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6101110"/>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Challenges to Finance Options</a:t>
            </a:r>
            <a:endParaRPr lang="en-US" dirty="0"/>
          </a:p>
        </p:txBody>
      </p:sp>
      <p:sp>
        <p:nvSpPr>
          <p:cNvPr id="3" name="Content Placeholder 2"/>
          <p:cNvSpPr>
            <a:spLocks noGrp="1"/>
          </p:cNvSpPr>
          <p:nvPr>
            <p:ph idx="1"/>
          </p:nvPr>
        </p:nvSpPr>
        <p:spPr>
          <a:xfrm>
            <a:off x="457200" y="1066800"/>
            <a:ext cx="8229600" cy="5334000"/>
          </a:xfrm>
        </p:spPr>
        <p:txBody>
          <a:bodyPr>
            <a:normAutofit fontScale="25000" lnSpcReduction="20000"/>
          </a:bodyPr>
          <a:lstStyle/>
          <a:p>
            <a:r>
              <a:rPr lang="en-US" sz="8000" b="1" dirty="0" smtClean="0"/>
              <a:t>Traditional or guarantee bank loans may be difficult to </a:t>
            </a:r>
            <a:r>
              <a:rPr lang="en-US" sz="8000" b="1" dirty="0" smtClean="0"/>
              <a:t>obtain </a:t>
            </a:r>
            <a:r>
              <a:rPr lang="en-US" sz="8000" b="1" dirty="0" smtClean="0"/>
              <a:t>due to the </a:t>
            </a:r>
            <a:r>
              <a:rPr lang="en-US" sz="8000" b="1" dirty="0" smtClean="0"/>
              <a:t>unprofitable golf course, general high </a:t>
            </a:r>
            <a:r>
              <a:rPr lang="en-US" sz="8000" b="1" dirty="0" smtClean="0"/>
              <a:t>risk of restaurants, </a:t>
            </a:r>
            <a:r>
              <a:rPr lang="en-US" sz="8000" b="1" dirty="0" smtClean="0"/>
              <a:t>no business </a:t>
            </a:r>
            <a:r>
              <a:rPr lang="en-US" sz="8000" b="1" dirty="0" smtClean="0"/>
              <a:t> equity, </a:t>
            </a:r>
            <a:r>
              <a:rPr lang="en-US" sz="8000" b="1" dirty="0" smtClean="0"/>
              <a:t>and over-valued collateral.  </a:t>
            </a:r>
          </a:p>
          <a:p>
            <a:endParaRPr lang="en-US" sz="8000" b="1" dirty="0" smtClean="0"/>
          </a:p>
          <a:p>
            <a:r>
              <a:rPr lang="en-US" sz="8000" b="1" dirty="0" smtClean="0">
                <a:solidFill>
                  <a:srgbClr val="C00000"/>
                </a:solidFill>
              </a:rPr>
              <a:t>While issuance of private bonds is a reasonable and voluntary form of financing, the issue is limited to $500,000 –  which is about a third of the estimated property list price in its “as is” condition.  Grants are project specific and may not be available or in sufficient quantities for golf course property purchase. </a:t>
            </a:r>
          </a:p>
          <a:p>
            <a:endParaRPr lang="en-US" sz="8000" b="1" dirty="0" smtClean="0"/>
          </a:p>
          <a:p>
            <a:r>
              <a:rPr lang="en-US" sz="8000" b="1" dirty="0" smtClean="0"/>
              <a:t>Improvement districts </a:t>
            </a:r>
            <a:r>
              <a:rPr lang="en-US" sz="8000" b="1" dirty="0" smtClean="0"/>
              <a:t>are equitable </a:t>
            </a:r>
            <a:r>
              <a:rPr lang="en-US" sz="8000" b="1" dirty="0" smtClean="0"/>
              <a:t>means of financing however takes multiple years to </a:t>
            </a:r>
            <a:r>
              <a:rPr lang="en-US" sz="8000" b="1" dirty="0" smtClean="0"/>
              <a:t>develop and </a:t>
            </a:r>
            <a:r>
              <a:rPr lang="en-US" sz="8000" b="1" dirty="0" smtClean="0"/>
              <a:t>known to divide </a:t>
            </a:r>
            <a:r>
              <a:rPr lang="en-US" sz="8000" b="1" dirty="0" smtClean="0"/>
              <a:t>communities.  The larger the district - the more petition signatures needed – the more difficult to form.</a:t>
            </a:r>
            <a:endParaRPr lang="en-US" sz="8000" b="1" dirty="0" smtClean="0"/>
          </a:p>
          <a:p>
            <a:endParaRPr lang="en-US" sz="8000" b="1" dirty="0" smtClean="0"/>
          </a:p>
          <a:p>
            <a:r>
              <a:rPr lang="en-US" sz="8000" b="1" dirty="0" smtClean="0">
                <a:solidFill>
                  <a:srgbClr val="C00000"/>
                </a:solidFill>
              </a:rPr>
              <a:t>Business </a:t>
            </a:r>
            <a:r>
              <a:rPr lang="en-US" sz="8000" b="1" dirty="0" smtClean="0">
                <a:solidFill>
                  <a:srgbClr val="C00000"/>
                </a:solidFill>
              </a:rPr>
              <a:t>revenue and </a:t>
            </a:r>
            <a:r>
              <a:rPr lang="en-US" sz="8000" b="1" dirty="0" smtClean="0">
                <a:solidFill>
                  <a:srgbClr val="C00000"/>
                </a:solidFill>
              </a:rPr>
              <a:t>assessments </a:t>
            </a:r>
            <a:r>
              <a:rPr lang="en-US" sz="8000" b="1" dirty="0" smtClean="0">
                <a:solidFill>
                  <a:srgbClr val="C00000"/>
                </a:solidFill>
              </a:rPr>
              <a:t>(tax) need to </a:t>
            </a:r>
            <a:r>
              <a:rPr lang="en-US" sz="8000" b="1" dirty="0" smtClean="0">
                <a:solidFill>
                  <a:srgbClr val="C00000"/>
                </a:solidFill>
              </a:rPr>
              <a:t>sufficiently cover </a:t>
            </a:r>
            <a:r>
              <a:rPr lang="en-US" sz="8000" b="1" dirty="0" smtClean="0">
                <a:solidFill>
                  <a:srgbClr val="C00000"/>
                </a:solidFill>
              </a:rPr>
              <a:t>the debt service of any financing </a:t>
            </a:r>
            <a:r>
              <a:rPr lang="en-US" sz="8000" b="1" dirty="0" smtClean="0">
                <a:solidFill>
                  <a:srgbClr val="C00000"/>
                </a:solidFill>
              </a:rPr>
              <a:t>package - </a:t>
            </a:r>
            <a:r>
              <a:rPr lang="en-US" sz="8000" b="1" dirty="0" smtClean="0">
                <a:solidFill>
                  <a:srgbClr val="C00000"/>
                </a:solidFill>
              </a:rPr>
              <a:t>exclusive of grants. </a:t>
            </a:r>
            <a:r>
              <a:rPr lang="en-US" sz="8000" b="1" dirty="0" smtClean="0">
                <a:solidFill>
                  <a:srgbClr val="C00000"/>
                </a:solidFill>
              </a:rPr>
              <a:t>Optimum  projected sales &amp; revenues </a:t>
            </a:r>
            <a:r>
              <a:rPr lang="en-US" sz="8000" b="1" dirty="0" smtClean="0">
                <a:solidFill>
                  <a:srgbClr val="C00000"/>
                </a:solidFill>
              </a:rPr>
              <a:t>of a </a:t>
            </a:r>
            <a:r>
              <a:rPr lang="en-US" sz="8000" b="1" dirty="0" smtClean="0">
                <a:solidFill>
                  <a:srgbClr val="C00000"/>
                </a:solidFill>
              </a:rPr>
              <a:t>restaurant </a:t>
            </a:r>
            <a:r>
              <a:rPr lang="en-US" sz="8000" b="1" dirty="0" smtClean="0">
                <a:solidFill>
                  <a:srgbClr val="C00000"/>
                </a:solidFill>
              </a:rPr>
              <a:t>and golf course </a:t>
            </a:r>
            <a:r>
              <a:rPr lang="en-US" sz="8000" b="1" dirty="0" smtClean="0">
                <a:solidFill>
                  <a:srgbClr val="C00000"/>
                </a:solidFill>
              </a:rPr>
              <a:t>indicate s approximatel</a:t>
            </a:r>
            <a:r>
              <a:rPr lang="en-US" sz="8000" b="1" dirty="0">
                <a:solidFill>
                  <a:srgbClr val="C00000"/>
                </a:solidFill>
              </a:rPr>
              <a:t>y</a:t>
            </a:r>
            <a:r>
              <a:rPr lang="en-US" sz="8000" b="1" dirty="0" smtClean="0">
                <a:solidFill>
                  <a:srgbClr val="C00000"/>
                </a:solidFill>
              </a:rPr>
              <a:t> $8,200 per month available for </a:t>
            </a:r>
            <a:r>
              <a:rPr lang="en-US" sz="8000" b="1" dirty="0" smtClean="0">
                <a:solidFill>
                  <a:srgbClr val="C00000"/>
                </a:solidFill>
              </a:rPr>
              <a:t>debt </a:t>
            </a:r>
            <a:r>
              <a:rPr lang="en-US" sz="8000" b="1" dirty="0">
                <a:solidFill>
                  <a:srgbClr val="C00000"/>
                </a:solidFill>
              </a:rPr>
              <a:t> </a:t>
            </a:r>
            <a:r>
              <a:rPr lang="en-US" sz="8000" b="1" dirty="0" smtClean="0">
                <a:solidFill>
                  <a:srgbClr val="C00000"/>
                </a:solidFill>
              </a:rPr>
              <a:t>service.</a:t>
            </a:r>
            <a:endParaRPr lang="en-US" sz="8000" dirty="0" smtClean="0">
              <a:solidFill>
                <a:srgbClr val="C00000"/>
              </a:solidFill>
            </a:endParaRPr>
          </a:p>
          <a:p>
            <a:endParaRPr lang="en-US" dirty="0"/>
          </a:p>
        </p:txBody>
      </p:sp>
    </p:spTree>
    <p:extLst>
      <p:ext uri="{BB962C8B-B14F-4D97-AF65-F5344CB8AC3E}">
        <p14:creationId xmlns:p14="http://schemas.microsoft.com/office/powerpoint/2010/main" val="32128426"/>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000"/>
                                        <p:tgtEl>
                                          <p:spTgt spid="3">
                                            <p:txEl>
                                              <p:pRg st="0" end="0"/>
                                            </p:txEl>
                                          </p:spTgt>
                                        </p:tgtEl>
                                      </p:cBhvr>
                                    </p:animEffect>
                                    <p:anim calcmode="lin" valueType="num">
                                      <p:cBhvr>
                                        <p:cTn id="8"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3000"/>
                                        <p:tgtEl>
                                          <p:spTgt spid="3">
                                            <p:txEl>
                                              <p:pRg st="2" end="2"/>
                                            </p:txEl>
                                          </p:spTgt>
                                        </p:tgtEl>
                                      </p:cBhvr>
                                    </p:animEffect>
                                    <p:anim calcmode="lin" valueType="num">
                                      <p:cBhvr>
                                        <p:cTn id="15" dur="3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3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3000"/>
                                        <p:tgtEl>
                                          <p:spTgt spid="3">
                                            <p:txEl>
                                              <p:pRg st="4" end="4"/>
                                            </p:txEl>
                                          </p:spTgt>
                                        </p:tgtEl>
                                      </p:cBhvr>
                                    </p:animEffect>
                                    <p:anim calcmode="lin" valueType="num">
                                      <p:cBhvr>
                                        <p:cTn id="22" dur="3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3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3000"/>
                                        <p:tgtEl>
                                          <p:spTgt spid="3">
                                            <p:txEl>
                                              <p:pRg st="6" end="6"/>
                                            </p:txEl>
                                          </p:spTgt>
                                        </p:tgtEl>
                                      </p:cBhvr>
                                    </p:animEffect>
                                    <p:anim calcmode="lin" valueType="num">
                                      <p:cBhvr>
                                        <p:cTn id="28" dur="3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9" dur="3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1125" y="198438"/>
            <a:ext cx="8079475" cy="563562"/>
          </a:xfrm>
        </p:spPr>
        <p:txBody>
          <a:bodyPr>
            <a:normAutofit fontScale="90000"/>
          </a:bodyPr>
          <a:lstStyle/>
          <a:p>
            <a:r>
              <a:rPr lang="en-US" dirty="0" smtClean="0"/>
              <a:t>Pros Recommend Fixer Uppers</a:t>
            </a:r>
            <a:endParaRPr lang="en-US" dirty="0"/>
          </a:p>
        </p:txBody>
      </p:sp>
      <p:sp>
        <p:nvSpPr>
          <p:cNvPr id="6" name="TextBox 5"/>
          <p:cNvSpPr txBox="1"/>
          <p:nvPr/>
        </p:nvSpPr>
        <p:spPr>
          <a:xfrm>
            <a:off x="304800" y="1066800"/>
            <a:ext cx="8458200" cy="5355312"/>
          </a:xfrm>
          <a:prstGeom prst="rect">
            <a:avLst/>
          </a:prstGeom>
          <a:noFill/>
        </p:spPr>
        <p:txBody>
          <a:bodyPr wrap="square" rtlCol="0">
            <a:spAutoFit/>
          </a:bodyPr>
          <a:lstStyle/>
          <a:p>
            <a:r>
              <a:rPr lang="en-US" b="1" i="0" u="none" strike="noStrike" baseline="0" dirty="0" smtClean="0">
                <a:solidFill>
                  <a:srgbClr val="000000"/>
                </a:solidFill>
                <a:latin typeface="Arial"/>
              </a:rPr>
              <a:t>In </a:t>
            </a:r>
            <a:r>
              <a:rPr lang="en-US" b="1" i="0" u="none" strike="noStrike" baseline="0" dirty="0" smtClean="0">
                <a:solidFill>
                  <a:srgbClr val="CD0000"/>
                </a:solidFill>
                <a:latin typeface="Arial"/>
              </a:rPr>
              <a:t>2010 </a:t>
            </a:r>
            <a:r>
              <a:rPr lang="en-US" b="1" i="0" u="none" strike="noStrike" baseline="0" dirty="0" smtClean="0">
                <a:solidFill>
                  <a:srgbClr val="000000"/>
                </a:solidFill>
                <a:latin typeface="Arial"/>
              </a:rPr>
              <a:t>I believe many fixer-uppers can now be highly profitable, because prices for these golf courses have come down significantly - some up to 75%. </a:t>
            </a:r>
            <a:r>
              <a:rPr lang="en-US" b="1" i="0" u="none" strike="noStrike" baseline="0" dirty="0" smtClean="0">
                <a:solidFill>
                  <a:srgbClr val="CD0000"/>
                </a:solidFill>
                <a:latin typeface="Arial"/>
              </a:rPr>
              <a:t>(Update: I'm seeing golf courses available for less than $1.5 million worth close o $3.5 million only 3 years ago.)</a:t>
            </a:r>
          </a:p>
          <a:p>
            <a:endParaRPr lang="en-US" b="1" i="0" u="none" strike="noStrike" baseline="0" dirty="0" smtClean="0">
              <a:solidFill>
                <a:srgbClr val="9B0000"/>
              </a:solidFill>
              <a:latin typeface="Arial"/>
            </a:endParaRPr>
          </a:p>
          <a:p>
            <a:r>
              <a:rPr lang="en-US" b="1" i="0" u="none" strike="noStrike" baseline="0" dirty="0" smtClean="0">
                <a:solidFill>
                  <a:srgbClr val="9B0000"/>
                </a:solidFill>
                <a:latin typeface="Arial"/>
              </a:rPr>
              <a:t>NOTE: </a:t>
            </a:r>
            <a:r>
              <a:rPr lang="en-US" b="1" i="0" u="none" strike="noStrike" baseline="0" dirty="0" smtClean="0">
                <a:solidFill>
                  <a:srgbClr val="000000"/>
                </a:solidFill>
                <a:latin typeface="Arial"/>
              </a:rPr>
              <a:t>COURSE CLOSINGS MEAN BETTER OPPORTUNITIES: It's been reported there was a net drop in golf courses in the USA in </a:t>
            </a:r>
            <a:r>
              <a:rPr lang="en-US" b="1" i="0" u="none" strike="noStrike" baseline="0" dirty="0" smtClean="0">
                <a:solidFill>
                  <a:srgbClr val="CD0000"/>
                </a:solidFill>
                <a:latin typeface="Arial"/>
              </a:rPr>
              <a:t>2007 and 2008</a:t>
            </a:r>
            <a:r>
              <a:rPr lang="en-US" b="1" i="0" u="none" strike="noStrike" baseline="0" dirty="0" smtClean="0">
                <a:solidFill>
                  <a:srgbClr val="000000"/>
                </a:solidFill>
                <a:latin typeface="Arial"/>
              </a:rPr>
              <a:t>. Closed golf courses release rounds of play - a benefit to those still in business. I predict many more. </a:t>
            </a:r>
          </a:p>
          <a:p>
            <a:endParaRPr lang="en-US" b="1" dirty="0">
              <a:solidFill>
                <a:srgbClr val="000000"/>
              </a:solidFill>
              <a:latin typeface="Arial"/>
            </a:endParaRPr>
          </a:p>
          <a:p>
            <a:r>
              <a:rPr lang="en-US" b="1" i="0" u="none" strike="noStrike" baseline="0" dirty="0" smtClean="0">
                <a:solidFill>
                  <a:srgbClr val="33009B"/>
                </a:solidFill>
                <a:latin typeface="Arial"/>
              </a:rPr>
              <a:t>Buying a golf course now, while prices are still down </a:t>
            </a:r>
          </a:p>
          <a:p>
            <a:r>
              <a:rPr lang="en-US" b="1" i="0" u="none" strike="noStrike" baseline="0" dirty="0" smtClean="0">
                <a:solidFill>
                  <a:srgbClr val="33009B"/>
                </a:solidFill>
                <a:latin typeface="Arial"/>
              </a:rPr>
              <a:t>could be a good decision.</a:t>
            </a:r>
          </a:p>
          <a:p>
            <a:endParaRPr lang="en-US" b="1" i="1" u="none" strike="noStrike" baseline="0" dirty="0" smtClean="0">
              <a:solidFill>
                <a:srgbClr val="000000"/>
              </a:solidFill>
              <a:latin typeface="Arial"/>
            </a:endParaRPr>
          </a:p>
          <a:p>
            <a:r>
              <a:rPr lang="en-US" b="1" i="1" u="none" strike="noStrike" baseline="0" dirty="0" smtClean="0">
                <a:solidFill>
                  <a:srgbClr val="000000"/>
                </a:solidFill>
                <a:latin typeface="Arial"/>
              </a:rPr>
              <a:t>No longer money pits! Now they can be opportunities!</a:t>
            </a:r>
          </a:p>
          <a:p>
            <a:endParaRPr lang="en-US" b="0" i="0" u="none" strike="noStrike" baseline="0" dirty="0" smtClean="0">
              <a:solidFill>
                <a:srgbClr val="000000"/>
              </a:solidFill>
              <a:latin typeface="Arial"/>
            </a:endParaRPr>
          </a:p>
          <a:p>
            <a:r>
              <a:rPr lang="en-US" b="1" i="0" u="none" strike="noStrike" baseline="0" dirty="0" smtClean="0">
                <a:solidFill>
                  <a:srgbClr val="C00000"/>
                </a:solidFill>
                <a:latin typeface="Arial"/>
              </a:rPr>
              <a:t>If you can buy right, fixer-upper golf course can be opportunities. Many run down golf courses can be acquired for as little as 20 cents on the dollar. Some can be bought for less than 1/2 their appraised value of just a few years ago.</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6543" y="3605956"/>
            <a:ext cx="1057275" cy="1533525"/>
          </a:xfrm>
          <a:prstGeom prst="rect">
            <a:avLst/>
          </a:prstGeom>
          <a:noFill/>
          <a:ln w="38100" cmpd="sng">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8059279"/>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dirty="0" smtClean="0"/>
              <a:t>Options for Consideration</a:t>
            </a:r>
            <a:endParaRPr lang="en-US" dirty="0"/>
          </a:p>
        </p:txBody>
      </p:sp>
      <p:sp>
        <p:nvSpPr>
          <p:cNvPr id="3" name="Content Placeholder 2"/>
          <p:cNvSpPr>
            <a:spLocks noGrp="1"/>
          </p:cNvSpPr>
          <p:nvPr>
            <p:ph idx="1"/>
          </p:nvPr>
        </p:nvSpPr>
        <p:spPr>
          <a:xfrm>
            <a:off x="381000" y="1143000"/>
            <a:ext cx="8229600" cy="5562600"/>
          </a:xfrm>
        </p:spPr>
        <p:txBody>
          <a:bodyPr>
            <a:noAutofit/>
          </a:bodyPr>
          <a:lstStyle/>
          <a:p>
            <a:pPr marL="0" indent="0">
              <a:buNone/>
            </a:pPr>
            <a:r>
              <a:rPr lang="en-US" sz="2000" b="1" dirty="0" smtClean="0"/>
              <a:t>An optimum plan could be the development of a comprehensive </a:t>
            </a:r>
            <a:r>
              <a:rPr lang="en-US" sz="2000" b="1" dirty="0" smtClean="0"/>
              <a:t>time phased package that includes each of </a:t>
            </a:r>
            <a:r>
              <a:rPr lang="en-US" sz="2000" b="1" dirty="0" smtClean="0"/>
              <a:t>the finance options and all stakeholders with the maximum direct benefit to the Lake Montezuma and surrounding communities.   For </a:t>
            </a:r>
            <a:r>
              <a:rPr lang="en-US" sz="2000" b="1" dirty="0" smtClean="0"/>
              <a:t>example, </a:t>
            </a:r>
          </a:p>
          <a:p>
            <a:pPr lvl="0">
              <a:buClr>
                <a:srgbClr val="F0A22E"/>
              </a:buClr>
            </a:pPr>
            <a:r>
              <a:rPr lang="en-US" sz="2400" b="1" dirty="0" smtClean="0">
                <a:solidFill>
                  <a:srgbClr val="C00000"/>
                </a:solidFill>
              </a:rPr>
              <a:t>Developers, banks &amp; asset lenders holding  golf course condo </a:t>
            </a:r>
            <a:r>
              <a:rPr lang="en-US" sz="2400" b="1" dirty="0">
                <a:solidFill>
                  <a:srgbClr val="C00000"/>
                </a:solidFill>
              </a:rPr>
              <a:t>lots </a:t>
            </a:r>
            <a:r>
              <a:rPr lang="en-US" sz="2400" b="1" dirty="0" smtClean="0">
                <a:solidFill>
                  <a:srgbClr val="C00000"/>
                </a:solidFill>
              </a:rPr>
              <a:t>provide low interest, interest </a:t>
            </a:r>
            <a:r>
              <a:rPr lang="en-US" sz="2400" b="1" dirty="0">
                <a:solidFill>
                  <a:srgbClr val="C00000"/>
                </a:solidFill>
              </a:rPr>
              <a:t>only </a:t>
            </a:r>
            <a:r>
              <a:rPr lang="en-US" sz="2400" b="1" dirty="0" smtClean="0">
                <a:solidFill>
                  <a:srgbClr val="C00000"/>
                </a:solidFill>
              </a:rPr>
              <a:t>&amp;/or  </a:t>
            </a:r>
            <a:r>
              <a:rPr lang="en-US" sz="2400" b="1" dirty="0">
                <a:solidFill>
                  <a:srgbClr val="C00000"/>
                </a:solidFill>
              </a:rPr>
              <a:t>differed interest loans  </a:t>
            </a:r>
            <a:r>
              <a:rPr lang="en-US" sz="2400" b="1" dirty="0" smtClean="0">
                <a:solidFill>
                  <a:srgbClr val="C00000"/>
                </a:solidFill>
              </a:rPr>
              <a:t>totaling $500 – </a:t>
            </a:r>
            <a:r>
              <a:rPr lang="en-US" sz="2400" b="1" dirty="0">
                <a:solidFill>
                  <a:srgbClr val="C00000"/>
                </a:solidFill>
              </a:rPr>
              <a:t>to $1.0 </a:t>
            </a:r>
            <a:r>
              <a:rPr lang="en-US" sz="2400" b="1" dirty="0" smtClean="0">
                <a:solidFill>
                  <a:srgbClr val="C00000"/>
                </a:solidFill>
              </a:rPr>
              <a:t>million towards golf course</a:t>
            </a:r>
            <a:r>
              <a:rPr lang="en-US" sz="2400" b="1" dirty="0">
                <a:solidFill>
                  <a:srgbClr val="C00000"/>
                </a:solidFill>
              </a:rPr>
              <a:t> </a:t>
            </a:r>
            <a:r>
              <a:rPr lang="en-US" sz="2400" b="1" dirty="0" smtClean="0">
                <a:solidFill>
                  <a:srgbClr val="C00000"/>
                </a:solidFill>
              </a:rPr>
              <a:t>purchase &amp; restoration.</a:t>
            </a:r>
          </a:p>
          <a:p>
            <a:pPr marL="0" indent="0" algn="ctr">
              <a:buNone/>
            </a:pPr>
            <a:r>
              <a:rPr lang="en-US" sz="2400" b="1" dirty="0">
                <a:solidFill>
                  <a:srgbClr val="C00000"/>
                </a:solidFill>
              </a:rPr>
              <a:t>--AND- -  </a:t>
            </a:r>
          </a:p>
          <a:p>
            <a:r>
              <a:rPr lang="en-US" sz="2400" b="1" dirty="0" smtClean="0">
                <a:solidFill>
                  <a:srgbClr val="C00000"/>
                </a:solidFill>
              </a:rPr>
              <a:t>Combine USDA rural guarantee </a:t>
            </a:r>
            <a:r>
              <a:rPr lang="en-US" sz="2400" b="1" dirty="0" smtClean="0">
                <a:solidFill>
                  <a:srgbClr val="C00000"/>
                </a:solidFill>
              </a:rPr>
              <a:t>bank </a:t>
            </a:r>
            <a:r>
              <a:rPr lang="en-US" sz="2400" b="1" dirty="0" smtClean="0">
                <a:solidFill>
                  <a:srgbClr val="C00000"/>
                </a:solidFill>
              </a:rPr>
              <a:t>loan with private </a:t>
            </a:r>
            <a:r>
              <a:rPr lang="en-US" sz="2400" b="1" dirty="0" smtClean="0">
                <a:solidFill>
                  <a:srgbClr val="C00000"/>
                </a:solidFill>
              </a:rPr>
              <a:t>investor/developer </a:t>
            </a:r>
            <a:r>
              <a:rPr lang="en-US" sz="2400" b="1" dirty="0" smtClean="0">
                <a:solidFill>
                  <a:srgbClr val="C00000"/>
                </a:solidFill>
              </a:rPr>
              <a:t> finance package for </a:t>
            </a:r>
            <a:r>
              <a:rPr lang="en-US" sz="2400" b="1" dirty="0" smtClean="0">
                <a:solidFill>
                  <a:srgbClr val="C00000"/>
                </a:solidFill>
              </a:rPr>
              <a:t>the golf course property </a:t>
            </a:r>
            <a:r>
              <a:rPr lang="en-US" sz="2400" b="1" dirty="0" smtClean="0">
                <a:solidFill>
                  <a:srgbClr val="C00000"/>
                </a:solidFill>
              </a:rPr>
              <a:t>purchase for approx. $750K to $</a:t>
            </a:r>
            <a:r>
              <a:rPr lang="en-US" sz="2400" b="1" dirty="0" smtClean="0">
                <a:solidFill>
                  <a:srgbClr val="C00000"/>
                </a:solidFill>
              </a:rPr>
              <a:t>1.0 million</a:t>
            </a:r>
            <a:r>
              <a:rPr lang="en-US" sz="2400" b="1" dirty="0" smtClean="0">
                <a:solidFill>
                  <a:srgbClr val="C00000"/>
                </a:solidFill>
              </a:rPr>
              <a:t>.</a:t>
            </a:r>
          </a:p>
          <a:p>
            <a:pPr marL="0" indent="0" algn="ctr">
              <a:buNone/>
            </a:pPr>
            <a:r>
              <a:rPr lang="en-US" sz="2400" b="1" dirty="0" smtClean="0">
                <a:solidFill>
                  <a:srgbClr val="C00000"/>
                </a:solidFill>
              </a:rPr>
              <a:t>--AND-</a:t>
            </a:r>
            <a:r>
              <a:rPr lang="en-US" sz="2400" b="1" dirty="0" smtClean="0">
                <a:solidFill>
                  <a:srgbClr val="C00000"/>
                </a:solidFill>
              </a:rPr>
              <a:t> -  </a:t>
            </a:r>
          </a:p>
          <a:p>
            <a:pPr lvl="0">
              <a:buClr>
                <a:srgbClr val="F0A22E"/>
              </a:buClr>
            </a:pPr>
            <a:r>
              <a:rPr lang="en-US" sz="2400" b="1" dirty="0" smtClean="0">
                <a:solidFill>
                  <a:srgbClr val="C00000"/>
                </a:solidFill>
              </a:rPr>
              <a:t>Ranch </a:t>
            </a:r>
            <a:r>
              <a:rPr lang="en-US" sz="2400" b="1" dirty="0">
                <a:solidFill>
                  <a:srgbClr val="C00000"/>
                </a:solidFill>
              </a:rPr>
              <a:t>House Coalition </a:t>
            </a:r>
            <a:r>
              <a:rPr lang="en-US" sz="2400" b="1" dirty="0" smtClean="0">
                <a:solidFill>
                  <a:srgbClr val="C00000"/>
                </a:solidFill>
              </a:rPr>
              <a:t>membership purchase private placement bonds for restaurant at approx. $400 - $500K</a:t>
            </a:r>
            <a:r>
              <a:rPr lang="en-US" sz="2400" b="1" dirty="0">
                <a:solidFill>
                  <a:srgbClr val="4E3B30"/>
                </a:solidFill>
              </a:rPr>
              <a:t>.</a:t>
            </a:r>
          </a:p>
          <a:p>
            <a:pPr marL="0" lvl="0" indent="0">
              <a:buClr>
                <a:srgbClr val="F0A22E"/>
              </a:buClr>
              <a:buNone/>
            </a:pPr>
            <a:endParaRPr lang="en-US" sz="2000" b="1" dirty="0">
              <a:solidFill>
                <a:srgbClr val="4E3B30"/>
              </a:solidFill>
            </a:endParaRPr>
          </a:p>
          <a:p>
            <a:pPr marL="0" indent="0">
              <a:buNone/>
            </a:pPr>
            <a:endParaRPr lang="en-US" sz="2000" b="1" dirty="0" smtClean="0">
              <a:solidFill>
                <a:srgbClr val="C00000"/>
              </a:solidFill>
            </a:endParaRPr>
          </a:p>
          <a:p>
            <a:pPr marL="0" indent="0">
              <a:buNone/>
            </a:pPr>
            <a:endParaRPr lang="en-US" sz="2000" b="1" dirty="0"/>
          </a:p>
        </p:txBody>
      </p:sp>
    </p:spTree>
    <p:extLst>
      <p:ext uri="{BB962C8B-B14F-4D97-AF65-F5344CB8AC3E}">
        <p14:creationId xmlns:p14="http://schemas.microsoft.com/office/powerpoint/2010/main" val="155085620"/>
      </p:ext>
    </p:extLst>
  </p:cSld>
  <p:clrMapOvr>
    <a:masterClrMapping/>
  </p:clrMapOvr>
  <mc:AlternateContent xmlns:mc="http://schemas.openxmlformats.org/markup-compatibility/2006">
    <mc:Choice xmlns:p14="http://schemas.microsoft.com/office/powerpoint/2010/main" Requires="p14">
      <p:transition spd="slow" p14:dur="5000" advTm="25000">
        <p:fade/>
      </p:transition>
    </mc:Choice>
    <mc:Fallback>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500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500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500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a:bodyPr>
          <a:lstStyle/>
          <a:p>
            <a:r>
              <a:rPr lang="en-US" dirty="0" smtClean="0"/>
              <a:t>Options for Consideration</a:t>
            </a:r>
            <a:endParaRPr lang="en-US" dirty="0"/>
          </a:p>
        </p:txBody>
      </p:sp>
      <p:sp>
        <p:nvSpPr>
          <p:cNvPr id="3" name="Content Placeholder 2"/>
          <p:cNvSpPr>
            <a:spLocks noGrp="1"/>
          </p:cNvSpPr>
          <p:nvPr>
            <p:ph idx="1"/>
          </p:nvPr>
        </p:nvSpPr>
        <p:spPr>
          <a:xfrm>
            <a:off x="304800" y="1371600"/>
            <a:ext cx="8686800" cy="5334000"/>
          </a:xfrm>
        </p:spPr>
        <p:txBody>
          <a:bodyPr>
            <a:normAutofit fontScale="85000" lnSpcReduction="10000"/>
          </a:bodyPr>
          <a:lstStyle/>
          <a:p>
            <a:r>
              <a:rPr lang="en-US" dirty="0" smtClean="0">
                <a:solidFill>
                  <a:srgbClr val="C00000"/>
                </a:solidFill>
              </a:rPr>
              <a:t>Implement a voluntary – barn raising  </a:t>
            </a:r>
            <a:r>
              <a:rPr lang="en-US" dirty="0" smtClean="0">
                <a:solidFill>
                  <a:srgbClr val="C00000"/>
                </a:solidFill>
              </a:rPr>
              <a:t>effort </a:t>
            </a:r>
            <a:r>
              <a:rPr lang="en-US" dirty="0" smtClean="0">
                <a:solidFill>
                  <a:srgbClr val="C00000"/>
                </a:solidFill>
              </a:rPr>
              <a:t>to </a:t>
            </a:r>
            <a:r>
              <a:rPr lang="en-US" dirty="0" smtClean="0">
                <a:solidFill>
                  <a:srgbClr val="C00000"/>
                </a:solidFill>
              </a:rPr>
              <a:t>rebuild </a:t>
            </a:r>
            <a:r>
              <a:rPr lang="en-US" dirty="0" smtClean="0">
                <a:solidFill>
                  <a:srgbClr val="C00000"/>
                </a:solidFill>
              </a:rPr>
              <a:t>&amp; restore the restaurant and course </a:t>
            </a:r>
            <a:r>
              <a:rPr lang="en-US" dirty="0" smtClean="0">
                <a:solidFill>
                  <a:srgbClr val="C00000"/>
                </a:solidFill>
              </a:rPr>
              <a:t>to </a:t>
            </a:r>
            <a:r>
              <a:rPr lang="en-US" dirty="0" smtClean="0">
                <a:solidFill>
                  <a:srgbClr val="C00000"/>
                </a:solidFill>
              </a:rPr>
              <a:t>standard code.  </a:t>
            </a:r>
          </a:p>
          <a:p>
            <a:pPr marL="0" indent="0" algn="ctr">
              <a:buNone/>
            </a:pPr>
            <a:r>
              <a:rPr lang="en-US" b="1" dirty="0">
                <a:solidFill>
                  <a:srgbClr val="C00000"/>
                </a:solidFill>
              </a:rPr>
              <a:t>--AND- -  </a:t>
            </a:r>
          </a:p>
          <a:p>
            <a:r>
              <a:rPr lang="en-US" dirty="0" smtClean="0">
                <a:solidFill>
                  <a:srgbClr val="C00000"/>
                </a:solidFill>
              </a:rPr>
              <a:t>Form a </a:t>
            </a:r>
            <a:r>
              <a:rPr lang="en-US" dirty="0" smtClean="0">
                <a:solidFill>
                  <a:srgbClr val="C00000"/>
                </a:solidFill>
              </a:rPr>
              <a:t>Lake Montezuma </a:t>
            </a:r>
            <a:r>
              <a:rPr lang="en-US" dirty="0" smtClean="0">
                <a:solidFill>
                  <a:srgbClr val="C00000"/>
                </a:solidFill>
              </a:rPr>
              <a:t>improvement </a:t>
            </a:r>
            <a:r>
              <a:rPr lang="en-US" dirty="0" smtClean="0">
                <a:solidFill>
                  <a:srgbClr val="C00000"/>
                </a:solidFill>
              </a:rPr>
              <a:t>district </a:t>
            </a:r>
            <a:r>
              <a:rPr lang="en-US" dirty="0" smtClean="0">
                <a:solidFill>
                  <a:srgbClr val="C00000"/>
                </a:solidFill>
              </a:rPr>
              <a:t>for golf course &amp; public improvements, equipment and maintenance, </a:t>
            </a:r>
            <a:endParaRPr lang="en-US" sz="2400" b="1" dirty="0">
              <a:solidFill>
                <a:srgbClr val="C00000"/>
              </a:solidFill>
            </a:endParaRPr>
          </a:p>
          <a:p>
            <a:pPr marL="0" lvl="0" indent="0" algn="ctr">
              <a:buClr>
                <a:srgbClr val="F0A22E"/>
              </a:buClr>
              <a:buNone/>
            </a:pPr>
            <a:r>
              <a:rPr lang="en-US" b="1" dirty="0">
                <a:solidFill>
                  <a:srgbClr val="C00000"/>
                </a:solidFill>
              </a:rPr>
              <a:t>--AND- -  </a:t>
            </a:r>
            <a:endParaRPr lang="en-US" sz="2400" b="1" dirty="0">
              <a:solidFill>
                <a:srgbClr val="C00000"/>
              </a:solidFill>
            </a:endParaRPr>
          </a:p>
          <a:p>
            <a:r>
              <a:rPr lang="en-US" dirty="0" smtClean="0">
                <a:solidFill>
                  <a:srgbClr val="C00000"/>
                </a:solidFill>
              </a:rPr>
              <a:t>Coalition investments in senior or </a:t>
            </a:r>
            <a:r>
              <a:rPr lang="en-US" dirty="0" smtClean="0">
                <a:solidFill>
                  <a:srgbClr val="C00000"/>
                </a:solidFill>
              </a:rPr>
              <a:t>assisted living units, golf sales &amp; services, etc. generating additional revenue.</a:t>
            </a:r>
          </a:p>
          <a:p>
            <a:pPr marL="0" indent="0" algn="ctr">
              <a:buNone/>
            </a:pPr>
            <a:r>
              <a:rPr lang="en-US" b="1" dirty="0">
                <a:solidFill>
                  <a:srgbClr val="C00000"/>
                </a:solidFill>
              </a:rPr>
              <a:t>--AND- -  </a:t>
            </a:r>
          </a:p>
          <a:p>
            <a:r>
              <a:rPr lang="en-US" dirty="0" smtClean="0">
                <a:solidFill>
                  <a:srgbClr val="C00000"/>
                </a:solidFill>
              </a:rPr>
              <a:t>Apply </a:t>
            </a:r>
            <a:r>
              <a:rPr lang="en-US" dirty="0">
                <a:solidFill>
                  <a:srgbClr val="C00000"/>
                </a:solidFill>
              </a:rPr>
              <a:t>for grants to assist with after purchase marketing and preservation efforts.</a:t>
            </a:r>
          </a:p>
          <a:p>
            <a:endParaRPr lang="en-US" dirty="0" smtClean="0">
              <a:solidFill>
                <a:srgbClr val="C00000"/>
              </a:solidFill>
            </a:endParaRPr>
          </a:p>
          <a:p>
            <a:endParaRPr lang="en-US" dirty="0"/>
          </a:p>
        </p:txBody>
      </p:sp>
    </p:spTree>
    <p:extLst>
      <p:ext uri="{BB962C8B-B14F-4D97-AF65-F5344CB8AC3E}">
        <p14:creationId xmlns:p14="http://schemas.microsoft.com/office/powerpoint/2010/main" val="928950122"/>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500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50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500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7187" y="457200"/>
            <a:ext cx="7059613" cy="639762"/>
          </a:xfrm>
        </p:spPr>
        <p:txBody>
          <a:bodyPr>
            <a:normAutofit fontScale="90000"/>
          </a:bodyPr>
          <a:lstStyle/>
          <a:p>
            <a:r>
              <a:rPr lang="en-US" dirty="0" smtClean="0"/>
              <a:t>WHERE TO DO WE GO FROM HERE?</a:t>
            </a:r>
            <a:endParaRPr lang="en-US" dirty="0"/>
          </a:p>
        </p:txBody>
      </p:sp>
      <p:sp>
        <p:nvSpPr>
          <p:cNvPr id="3" name="Content Placeholder 2"/>
          <p:cNvSpPr>
            <a:spLocks noGrp="1"/>
          </p:cNvSpPr>
          <p:nvPr>
            <p:ph idx="1"/>
          </p:nvPr>
        </p:nvSpPr>
        <p:spPr>
          <a:xfrm>
            <a:off x="609600" y="1600200"/>
            <a:ext cx="8229600" cy="4953000"/>
          </a:xfrm>
        </p:spPr>
        <p:txBody>
          <a:bodyPr>
            <a:normAutofit fontScale="92500" lnSpcReduction="10000"/>
          </a:bodyPr>
          <a:lstStyle/>
          <a:p>
            <a:pPr marL="0" indent="0">
              <a:buNone/>
            </a:pPr>
            <a:r>
              <a:rPr lang="en-US" sz="4300" dirty="0" smtClean="0"/>
              <a:t>A community financing package for </a:t>
            </a:r>
            <a:r>
              <a:rPr lang="en-US" sz="4300" dirty="0" smtClean="0"/>
              <a:t>the Ranch House Restaurant and Beaver Creek Golf Course is </a:t>
            </a:r>
            <a:r>
              <a:rPr lang="en-US" sz="4300" dirty="0" smtClean="0"/>
              <a:t>possible.  </a:t>
            </a:r>
            <a:r>
              <a:rPr lang="en-US" sz="4300" dirty="0" smtClean="0"/>
              <a:t>However, it takes a </a:t>
            </a:r>
            <a:r>
              <a:rPr lang="en-US" sz="4300" dirty="0" smtClean="0"/>
              <a:t>large </a:t>
            </a:r>
            <a:r>
              <a:rPr lang="en-US" sz="4300" dirty="0" smtClean="0"/>
              <a:t>team of </a:t>
            </a:r>
            <a:r>
              <a:rPr lang="en-US" sz="4300" dirty="0" smtClean="0"/>
              <a:t>neighbors and volunteers </a:t>
            </a:r>
            <a:r>
              <a:rPr lang="en-US" sz="4300" dirty="0" smtClean="0"/>
              <a:t>or </a:t>
            </a:r>
            <a:r>
              <a:rPr lang="en-US" sz="4300" dirty="0" smtClean="0"/>
              <a:t>full </a:t>
            </a:r>
            <a:r>
              <a:rPr lang="en-US" sz="4300" dirty="0" smtClean="0"/>
              <a:t>time </a:t>
            </a:r>
            <a:r>
              <a:rPr lang="en-US" sz="4300" dirty="0" smtClean="0"/>
              <a:t>experts </a:t>
            </a:r>
            <a:r>
              <a:rPr lang="en-US" sz="4300" dirty="0" smtClean="0"/>
              <a:t>to pull together.  </a:t>
            </a:r>
          </a:p>
          <a:p>
            <a:pPr marL="0" indent="0">
              <a:buNone/>
            </a:pPr>
            <a:endParaRPr lang="en-US" dirty="0"/>
          </a:p>
          <a:p>
            <a:pPr marL="0" indent="0" algn="ctr">
              <a:buNone/>
            </a:pPr>
            <a:r>
              <a:rPr lang="en-US" sz="6500" dirty="0" smtClean="0">
                <a:solidFill>
                  <a:srgbClr val="C00000"/>
                </a:solidFill>
              </a:rPr>
              <a:t>Are </a:t>
            </a:r>
            <a:r>
              <a:rPr lang="en-US" sz="6500" dirty="0" smtClean="0">
                <a:solidFill>
                  <a:srgbClr val="C00000"/>
                </a:solidFill>
              </a:rPr>
              <a:t>you </a:t>
            </a:r>
            <a:r>
              <a:rPr lang="en-US" sz="6500" dirty="0" smtClean="0">
                <a:solidFill>
                  <a:srgbClr val="C00000"/>
                </a:solidFill>
              </a:rPr>
              <a:t>up to the task?</a:t>
            </a:r>
          </a:p>
          <a:p>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627187"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7983239"/>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The Sale Price</a:t>
            </a:r>
            <a:endParaRPr lang="en-US" dirty="0"/>
          </a:p>
        </p:txBody>
      </p:sp>
      <p:sp>
        <p:nvSpPr>
          <p:cNvPr id="3" name="Content Placeholder 2"/>
          <p:cNvSpPr>
            <a:spLocks noGrp="1"/>
          </p:cNvSpPr>
          <p:nvPr>
            <p:ph idx="1"/>
          </p:nvPr>
        </p:nvSpPr>
        <p:spPr>
          <a:xfrm>
            <a:off x="304800" y="1066800"/>
            <a:ext cx="8686800" cy="5257800"/>
          </a:xfrm>
        </p:spPr>
        <p:txBody>
          <a:bodyPr>
            <a:normAutofit fontScale="25000" lnSpcReduction="20000"/>
          </a:bodyPr>
          <a:lstStyle/>
          <a:p>
            <a:pPr marL="0" indent="0">
              <a:buNone/>
            </a:pPr>
            <a:r>
              <a:rPr lang="en-US" sz="8000" b="1" dirty="0" smtClean="0">
                <a:solidFill>
                  <a:srgbClr val="C00000"/>
                </a:solidFill>
              </a:rPr>
              <a:t>The last recommendation of the CORE ACTION TEAM of RHC (the Coalition) is that the property” as is” – is only worth about the $500,000 the Coalition offered, but suggests an appraisal would be in order</a:t>
            </a:r>
            <a:r>
              <a:rPr lang="en-US" sz="8000" b="1" dirty="0" smtClean="0"/>
              <a:t>.  </a:t>
            </a:r>
          </a:p>
          <a:p>
            <a:pPr marL="0" indent="0">
              <a:buNone/>
            </a:pPr>
            <a:endParaRPr lang="en-US" sz="8000" b="1" dirty="0" smtClean="0"/>
          </a:p>
          <a:p>
            <a:pPr marL="0" indent="0">
              <a:buNone/>
            </a:pPr>
            <a:r>
              <a:rPr lang="en-US" sz="8000" b="1" dirty="0" smtClean="0"/>
              <a:t>The </a:t>
            </a:r>
            <a:r>
              <a:rPr lang="en-US" sz="8000" b="1" dirty="0" smtClean="0"/>
              <a:t>owners of the property </a:t>
            </a:r>
            <a:r>
              <a:rPr lang="en-US" sz="8000" b="1" dirty="0" smtClean="0"/>
              <a:t> rejected </a:t>
            </a:r>
            <a:r>
              <a:rPr lang="en-US" sz="8000" b="1" dirty="0" smtClean="0"/>
              <a:t>a 20 year lease purchase offer submitted </a:t>
            </a:r>
            <a:r>
              <a:rPr lang="en-US" sz="8000" b="1" dirty="0" smtClean="0"/>
              <a:t>by the Coalition in </a:t>
            </a:r>
            <a:r>
              <a:rPr lang="en-US" sz="8000" b="1" dirty="0" smtClean="0"/>
              <a:t>April  for the </a:t>
            </a:r>
            <a:r>
              <a:rPr lang="en-US" sz="8000" b="1" dirty="0" smtClean="0"/>
              <a:t>restaurant only.   </a:t>
            </a:r>
          </a:p>
          <a:p>
            <a:pPr marL="0" indent="0">
              <a:buNone/>
            </a:pPr>
            <a:endParaRPr lang="en-US" sz="8000" b="1" dirty="0"/>
          </a:p>
          <a:p>
            <a:pPr marL="0" indent="0">
              <a:buNone/>
            </a:pPr>
            <a:r>
              <a:rPr lang="en-US" sz="8000" b="1" dirty="0" smtClean="0">
                <a:solidFill>
                  <a:srgbClr val="C00000"/>
                </a:solidFill>
              </a:rPr>
              <a:t>A </a:t>
            </a:r>
            <a:r>
              <a:rPr lang="en-US" sz="8000" b="1" dirty="0" smtClean="0">
                <a:solidFill>
                  <a:srgbClr val="C00000"/>
                </a:solidFill>
              </a:rPr>
              <a:t>$580,000.00 purchase offer submitted </a:t>
            </a:r>
            <a:r>
              <a:rPr lang="en-US" sz="8000" b="1" dirty="0" smtClean="0">
                <a:solidFill>
                  <a:srgbClr val="C00000"/>
                </a:solidFill>
              </a:rPr>
              <a:t>by the Coalition in </a:t>
            </a:r>
            <a:r>
              <a:rPr lang="en-US" sz="8000" b="1" dirty="0" smtClean="0">
                <a:solidFill>
                  <a:srgbClr val="C00000"/>
                </a:solidFill>
              </a:rPr>
              <a:t>June for the restaurant and </a:t>
            </a:r>
            <a:r>
              <a:rPr lang="en-US" sz="8000" b="1" dirty="0" smtClean="0">
                <a:solidFill>
                  <a:srgbClr val="C00000"/>
                </a:solidFill>
              </a:rPr>
              <a:t>the golf </a:t>
            </a:r>
            <a:r>
              <a:rPr lang="en-US" sz="8000" b="1" dirty="0" smtClean="0">
                <a:solidFill>
                  <a:srgbClr val="C00000"/>
                </a:solidFill>
              </a:rPr>
              <a:t>course </a:t>
            </a:r>
            <a:r>
              <a:rPr lang="en-US" sz="8000" b="1" dirty="0" smtClean="0">
                <a:solidFill>
                  <a:srgbClr val="C00000"/>
                </a:solidFill>
              </a:rPr>
              <a:t>was also rejected.  – Most  </a:t>
            </a:r>
            <a:r>
              <a:rPr lang="en-US" sz="8000" b="1" dirty="0" smtClean="0">
                <a:solidFill>
                  <a:srgbClr val="C00000"/>
                </a:solidFill>
              </a:rPr>
              <a:t>likely because </a:t>
            </a:r>
            <a:r>
              <a:rPr lang="en-US" sz="8000" b="1" dirty="0" smtClean="0">
                <a:solidFill>
                  <a:srgbClr val="C00000"/>
                </a:solidFill>
              </a:rPr>
              <a:t>the owner’s other </a:t>
            </a:r>
            <a:r>
              <a:rPr lang="en-US" sz="8000" b="1" dirty="0" smtClean="0">
                <a:solidFill>
                  <a:srgbClr val="C00000"/>
                </a:solidFill>
              </a:rPr>
              <a:t>obligations </a:t>
            </a:r>
            <a:r>
              <a:rPr lang="en-US" sz="8000" b="1" dirty="0" smtClean="0">
                <a:solidFill>
                  <a:srgbClr val="C00000"/>
                </a:solidFill>
              </a:rPr>
              <a:t>exceeding  </a:t>
            </a:r>
            <a:r>
              <a:rPr lang="en-US" sz="8000" b="1" dirty="0" smtClean="0">
                <a:solidFill>
                  <a:srgbClr val="C00000"/>
                </a:solidFill>
              </a:rPr>
              <a:t>the amounts offered and </a:t>
            </a:r>
            <a:r>
              <a:rPr lang="en-US" sz="8000" b="1" dirty="0" smtClean="0">
                <a:solidFill>
                  <a:srgbClr val="C00000"/>
                </a:solidFill>
              </a:rPr>
              <a:t>the fact that they were </a:t>
            </a:r>
            <a:r>
              <a:rPr lang="en-US" sz="8000" b="1" dirty="0" smtClean="0">
                <a:solidFill>
                  <a:srgbClr val="C00000"/>
                </a:solidFill>
              </a:rPr>
              <a:t>not CASH offers. </a:t>
            </a:r>
          </a:p>
          <a:p>
            <a:pPr marL="0" indent="0">
              <a:buNone/>
            </a:pPr>
            <a:endParaRPr lang="en-US" sz="8000" b="1" dirty="0"/>
          </a:p>
          <a:p>
            <a:pPr marL="0" indent="0" algn="ctr">
              <a:buNone/>
            </a:pPr>
            <a:r>
              <a:rPr lang="en-US" sz="11600" b="1" dirty="0" smtClean="0"/>
              <a:t>An acceptable sale price expressed by th</a:t>
            </a:r>
            <a:r>
              <a:rPr lang="en-US" sz="11600" b="1" dirty="0" smtClean="0"/>
              <a:t>e </a:t>
            </a:r>
            <a:r>
              <a:rPr lang="en-US" sz="11600" b="1" dirty="0" smtClean="0"/>
              <a:t>owners </a:t>
            </a:r>
            <a:r>
              <a:rPr lang="en-US" sz="11600" b="1" dirty="0" smtClean="0"/>
              <a:t>is </a:t>
            </a:r>
            <a:r>
              <a:rPr lang="en-US" sz="11600" b="1" dirty="0" smtClean="0"/>
              <a:t>between $1.2 and $1.7 million – in “as is” condition.  </a:t>
            </a:r>
          </a:p>
          <a:p>
            <a:pPr marL="0" indent="0">
              <a:buNone/>
            </a:pPr>
            <a:endParaRPr lang="en-US" sz="8000" b="1" dirty="0" smtClean="0"/>
          </a:p>
          <a:p>
            <a:pPr marL="0" indent="0">
              <a:buNone/>
            </a:pPr>
            <a:r>
              <a:rPr lang="en-US" sz="8000" b="1" dirty="0" smtClean="0">
                <a:solidFill>
                  <a:srgbClr val="C00000"/>
                </a:solidFill>
              </a:rPr>
              <a:t>Efforts should continue to convince the seller to lower the price, however, financial &amp; economic conditions </a:t>
            </a:r>
            <a:r>
              <a:rPr lang="en-US" sz="8000" b="1" dirty="0" smtClean="0">
                <a:solidFill>
                  <a:srgbClr val="C00000"/>
                </a:solidFill>
              </a:rPr>
              <a:t>motivates </a:t>
            </a:r>
            <a:r>
              <a:rPr lang="en-US" sz="8000" b="1" dirty="0" smtClean="0">
                <a:solidFill>
                  <a:srgbClr val="C00000"/>
                </a:solidFill>
              </a:rPr>
              <a:t>them to get as much out of this property as possible.</a:t>
            </a:r>
          </a:p>
          <a:p>
            <a:endParaRPr lang="en-US" sz="5100" dirty="0">
              <a:solidFill>
                <a:srgbClr val="C00000"/>
              </a:solidFill>
            </a:endParaRPr>
          </a:p>
        </p:txBody>
      </p:sp>
    </p:spTree>
    <p:extLst>
      <p:ext uri="{BB962C8B-B14F-4D97-AF65-F5344CB8AC3E}">
        <p14:creationId xmlns:p14="http://schemas.microsoft.com/office/powerpoint/2010/main" val="3051961146"/>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dirty="0" smtClean="0"/>
              <a:t>Who would buy this property?</a:t>
            </a:r>
            <a:endParaRPr lang="en-US" dirty="0"/>
          </a:p>
        </p:txBody>
      </p:sp>
      <p:sp>
        <p:nvSpPr>
          <p:cNvPr id="3" name="Content Placeholder 2"/>
          <p:cNvSpPr>
            <a:spLocks noGrp="1"/>
          </p:cNvSpPr>
          <p:nvPr>
            <p:ph idx="1"/>
          </p:nvPr>
        </p:nvSpPr>
        <p:spPr>
          <a:xfrm>
            <a:off x="457200" y="1371600"/>
            <a:ext cx="8229600" cy="4953000"/>
          </a:xfrm>
        </p:spPr>
        <p:txBody>
          <a:bodyPr>
            <a:normAutofit fontScale="70000" lnSpcReduction="20000"/>
          </a:bodyPr>
          <a:lstStyle/>
          <a:p>
            <a:pPr marL="0" indent="0">
              <a:buNone/>
            </a:pPr>
            <a:r>
              <a:rPr lang="en-US" b="1" dirty="0" smtClean="0"/>
              <a:t>Whatever the purchase price, an additional $500,000 - $1.0 million worth of </a:t>
            </a:r>
            <a:r>
              <a:rPr lang="en-US" b="1" dirty="0" smtClean="0"/>
              <a:t>labor </a:t>
            </a:r>
            <a:r>
              <a:rPr lang="en-US" b="1" dirty="0" smtClean="0"/>
              <a:t>and material </a:t>
            </a:r>
            <a:r>
              <a:rPr lang="en-US" b="1" dirty="0" smtClean="0"/>
              <a:t>is required </a:t>
            </a:r>
            <a:r>
              <a:rPr lang="en-US" b="1" dirty="0" smtClean="0"/>
              <a:t>to make the restaurant AND course operational.  Now, </a:t>
            </a:r>
            <a:r>
              <a:rPr lang="en-US" b="1" dirty="0" smtClean="0"/>
              <a:t>with these </a:t>
            </a:r>
            <a:r>
              <a:rPr lang="en-US" b="1" dirty="0" smtClean="0"/>
              <a:t>totals, let’s say - $1.7 to $2.7 million invested in a golf course &amp; clubhouse </a:t>
            </a:r>
            <a:r>
              <a:rPr lang="en-US" b="1" dirty="0" smtClean="0"/>
              <a:t>– it can only </a:t>
            </a:r>
            <a:r>
              <a:rPr lang="en-US" b="1" dirty="0" smtClean="0"/>
              <a:t>make economic sense to:</a:t>
            </a:r>
          </a:p>
          <a:p>
            <a:pPr marL="0" indent="0">
              <a:buNone/>
            </a:pPr>
            <a:endParaRPr lang="en-US" b="1" dirty="0"/>
          </a:p>
          <a:p>
            <a:r>
              <a:rPr lang="en-US" b="1" dirty="0" smtClean="0">
                <a:solidFill>
                  <a:srgbClr val="C00000"/>
                </a:solidFill>
              </a:rPr>
              <a:t>Real estate development entities </a:t>
            </a:r>
            <a:r>
              <a:rPr lang="en-US" b="1" dirty="0" smtClean="0">
                <a:solidFill>
                  <a:srgbClr val="C00000"/>
                </a:solidFill>
              </a:rPr>
              <a:t>planning for further </a:t>
            </a:r>
            <a:r>
              <a:rPr lang="en-US" b="1" dirty="0" smtClean="0">
                <a:solidFill>
                  <a:srgbClr val="C00000"/>
                </a:solidFill>
              </a:rPr>
              <a:t>develop the property (e.g., </a:t>
            </a:r>
            <a:r>
              <a:rPr lang="en-US" b="1" dirty="0" smtClean="0">
                <a:solidFill>
                  <a:srgbClr val="C00000"/>
                </a:solidFill>
              </a:rPr>
              <a:t>condominiums, hotels, commercial sales ) </a:t>
            </a:r>
            <a:r>
              <a:rPr lang="en-US" b="1" dirty="0" smtClean="0">
                <a:solidFill>
                  <a:srgbClr val="C00000"/>
                </a:solidFill>
              </a:rPr>
              <a:t>in order to realize </a:t>
            </a:r>
            <a:r>
              <a:rPr lang="en-US" b="1" dirty="0" smtClean="0">
                <a:solidFill>
                  <a:srgbClr val="C00000"/>
                </a:solidFill>
              </a:rPr>
              <a:t>any </a:t>
            </a:r>
            <a:r>
              <a:rPr lang="en-US" b="1" dirty="0" smtClean="0">
                <a:solidFill>
                  <a:srgbClr val="C00000"/>
                </a:solidFill>
              </a:rPr>
              <a:t>meaningful </a:t>
            </a:r>
            <a:r>
              <a:rPr lang="en-US" b="1" dirty="0" smtClean="0">
                <a:solidFill>
                  <a:srgbClr val="C00000"/>
                </a:solidFill>
              </a:rPr>
              <a:t>DOLLAR </a:t>
            </a:r>
            <a:r>
              <a:rPr lang="en-US" b="1" dirty="0" smtClean="0">
                <a:solidFill>
                  <a:srgbClr val="C00000"/>
                </a:solidFill>
              </a:rPr>
              <a:t>return </a:t>
            </a:r>
            <a:r>
              <a:rPr lang="en-US" b="1" dirty="0" smtClean="0">
                <a:solidFill>
                  <a:srgbClr val="C00000"/>
                </a:solidFill>
              </a:rPr>
              <a:t>on their </a:t>
            </a:r>
            <a:r>
              <a:rPr lang="en-US" b="1" dirty="0" smtClean="0">
                <a:solidFill>
                  <a:srgbClr val="C00000"/>
                </a:solidFill>
              </a:rPr>
              <a:t>investment</a:t>
            </a:r>
            <a:r>
              <a:rPr lang="en-US" b="1" dirty="0" smtClean="0"/>
              <a:t>.                </a:t>
            </a:r>
          </a:p>
          <a:p>
            <a:endParaRPr lang="en-US" b="1" dirty="0"/>
          </a:p>
          <a:p>
            <a:pPr marL="0" indent="0" algn="ctr">
              <a:buNone/>
            </a:pPr>
            <a:r>
              <a:rPr lang="en-US" b="1" dirty="0" smtClean="0"/>
              <a:t>– </a:t>
            </a:r>
            <a:r>
              <a:rPr lang="en-US" b="1" dirty="0" smtClean="0"/>
              <a:t>OR – </a:t>
            </a:r>
          </a:p>
          <a:p>
            <a:endParaRPr lang="en-US" b="1" dirty="0" smtClean="0"/>
          </a:p>
          <a:p>
            <a:r>
              <a:rPr lang="en-US" b="1" dirty="0" smtClean="0">
                <a:solidFill>
                  <a:srgbClr val="C00000"/>
                </a:solidFill>
              </a:rPr>
              <a:t>A </a:t>
            </a:r>
            <a:r>
              <a:rPr lang="en-US" b="1" dirty="0" smtClean="0">
                <a:solidFill>
                  <a:srgbClr val="C00000"/>
                </a:solidFill>
              </a:rPr>
              <a:t>community or property owner’s organization protecting their recreational areas in order to realize a SOCIAL return on their investment and </a:t>
            </a:r>
            <a:r>
              <a:rPr lang="en-US" b="1" dirty="0" smtClean="0">
                <a:solidFill>
                  <a:srgbClr val="C00000"/>
                </a:solidFill>
              </a:rPr>
              <a:t>securing property </a:t>
            </a:r>
            <a:r>
              <a:rPr lang="en-US" b="1" dirty="0" smtClean="0">
                <a:solidFill>
                  <a:srgbClr val="C00000"/>
                </a:solidFill>
              </a:rPr>
              <a:t>values. </a:t>
            </a:r>
          </a:p>
          <a:p>
            <a:endParaRPr lang="en-US" dirty="0"/>
          </a:p>
        </p:txBody>
      </p:sp>
    </p:spTree>
    <p:extLst>
      <p:ext uri="{BB962C8B-B14F-4D97-AF65-F5344CB8AC3E}">
        <p14:creationId xmlns:p14="http://schemas.microsoft.com/office/powerpoint/2010/main" val="1821040763"/>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normAutofit/>
          </a:bodyPr>
          <a:lstStyle/>
          <a:p>
            <a:r>
              <a:rPr lang="en-US" dirty="0" smtClean="0"/>
              <a:t>COMPARE GOLF COURSES FOR SALE:</a:t>
            </a:r>
            <a:br>
              <a:rPr lang="en-US" dirty="0" smtClean="0"/>
            </a:br>
            <a:r>
              <a:rPr lang="en-US" dirty="0" smtClean="0"/>
              <a:t>Ironwood </a:t>
            </a:r>
            <a:r>
              <a:rPr lang="en-US" dirty="0" smtClean="0"/>
              <a:t>Golf Course </a:t>
            </a:r>
            <a:r>
              <a:rPr lang="en-US" dirty="0" smtClean="0"/>
              <a:t>- Georgia</a:t>
            </a:r>
            <a:endParaRPr lang="en-US" dirty="0"/>
          </a:p>
        </p:txBody>
      </p:sp>
      <p:sp>
        <p:nvSpPr>
          <p:cNvPr id="3" name="Content Placeholder 2"/>
          <p:cNvSpPr>
            <a:spLocks noGrp="1"/>
          </p:cNvSpPr>
          <p:nvPr>
            <p:ph sz="half" idx="1"/>
          </p:nvPr>
        </p:nvSpPr>
        <p:spPr>
          <a:xfrm>
            <a:off x="228600" y="1905000"/>
            <a:ext cx="4191000" cy="4724400"/>
          </a:xfrm>
        </p:spPr>
        <p:txBody>
          <a:bodyPr>
            <a:normAutofit fontScale="47500" lnSpcReduction="20000"/>
          </a:bodyPr>
          <a:lstStyle/>
          <a:p>
            <a:r>
              <a:rPr lang="en-US" sz="5400" b="0" i="0" u="none" strike="noStrike" baseline="0" dirty="0" smtClean="0">
                <a:solidFill>
                  <a:srgbClr val="3300CD"/>
                </a:solidFill>
                <a:latin typeface="Times New Roman"/>
              </a:rPr>
              <a:t>A Million Dollar Golf Course</a:t>
            </a:r>
          </a:p>
          <a:p>
            <a:r>
              <a:rPr lang="en-US" sz="5400" b="1" i="1" u="none" strike="noStrike" baseline="0" dirty="0" smtClean="0">
                <a:solidFill>
                  <a:srgbClr val="FF0033"/>
                </a:solidFill>
                <a:latin typeface="Times New Roman"/>
              </a:rPr>
              <a:t>Seller Financing Offered</a:t>
            </a:r>
          </a:p>
          <a:p>
            <a:r>
              <a:rPr lang="en-US" b="0" i="0" u="none" strike="noStrike" baseline="0" dirty="0" smtClean="0">
                <a:solidFill>
                  <a:srgbClr val="3300CD"/>
                </a:solidFill>
                <a:latin typeface="Times New Roman"/>
              </a:rPr>
              <a:t>Beautiful 18-Hole 6875-Yard Championship Layout</a:t>
            </a:r>
          </a:p>
          <a:p>
            <a:r>
              <a:rPr lang="en-US" b="0" i="0" u="none" strike="noStrike" baseline="0" dirty="0" smtClean="0">
                <a:solidFill>
                  <a:srgbClr val="3300CD"/>
                </a:solidFill>
                <a:latin typeface="Times New Roman"/>
              </a:rPr>
              <a:t>Excellent Condition</a:t>
            </a:r>
          </a:p>
          <a:p>
            <a:r>
              <a:rPr lang="en-US" b="0" i="0" u="none" strike="noStrike" baseline="0" dirty="0" smtClean="0">
                <a:solidFill>
                  <a:srgbClr val="3300CD"/>
                </a:solidFill>
                <a:latin typeface="Times New Roman"/>
              </a:rPr>
              <a:t>Fully Irrigated</a:t>
            </a:r>
          </a:p>
          <a:p>
            <a:r>
              <a:rPr lang="en-US" b="0" i="0" u="none" strike="noStrike" baseline="0" dirty="0" smtClean="0">
                <a:solidFill>
                  <a:srgbClr val="3300CD"/>
                </a:solidFill>
                <a:latin typeface="Times New Roman"/>
              </a:rPr>
              <a:t>Cart Paths All the Way</a:t>
            </a:r>
          </a:p>
          <a:p>
            <a:r>
              <a:rPr lang="en-US" b="0" i="0" u="none" strike="noStrike" baseline="0" dirty="0" smtClean="0">
                <a:solidFill>
                  <a:srgbClr val="3300CD"/>
                </a:solidFill>
                <a:latin typeface="Times New Roman"/>
              </a:rPr>
              <a:t>Excellent practice range (</a:t>
            </a:r>
            <a:r>
              <a:rPr lang="en-US" b="0" i="0" u="none" strike="noStrike" baseline="0" dirty="0" smtClean="0">
                <a:solidFill>
                  <a:srgbClr val="0000EF"/>
                </a:solidFill>
                <a:latin typeface="Times New Roman"/>
              </a:rPr>
              <a:t>see disclosure notes</a:t>
            </a:r>
            <a:r>
              <a:rPr lang="en-US" b="0" i="0" u="none" strike="noStrike" baseline="0" dirty="0" smtClean="0">
                <a:solidFill>
                  <a:srgbClr val="3300CD"/>
                </a:solidFill>
                <a:latin typeface="Times New Roman"/>
              </a:rPr>
              <a:t>)</a:t>
            </a:r>
          </a:p>
          <a:p>
            <a:r>
              <a:rPr lang="en-US" b="0" i="0" u="none" strike="noStrike" baseline="0" dirty="0" smtClean="0">
                <a:solidFill>
                  <a:srgbClr val="3300CD"/>
                </a:solidFill>
                <a:latin typeface="Times New Roman"/>
              </a:rPr>
              <a:t>Easy-to-Manage</a:t>
            </a:r>
          </a:p>
          <a:p>
            <a:r>
              <a:rPr lang="en-US" b="0" i="0" u="none" strike="noStrike" baseline="0" dirty="0" smtClean="0">
                <a:solidFill>
                  <a:srgbClr val="3300CD"/>
                </a:solidFill>
                <a:latin typeface="Times New Roman"/>
              </a:rPr>
              <a:t>Separate Clubhouse Grill with Fully Equipped Kitchen</a:t>
            </a:r>
          </a:p>
          <a:p>
            <a:r>
              <a:rPr lang="en-US" b="0" i="0" u="none" strike="noStrike" baseline="0" dirty="0" smtClean="0">
                <a:solidFill>
                  <a:srgbClr val="3300CD"/>
                </a:solidFill>
                <a:latin typeface="Times New Roman"/>
              </a:rPr>
              <a:t>New Maintenance and Cart Buildings</a:t>
            </a:r>
          </a:p>
          <a:p>
            <a:r>
              <a:rPr lang="en-US" b="0" i="0" u="none" strike="noStrike" baseline="0" dirty="0" smtClean="0">
                <a:solidFill>
                  <a:srgbClr val="3300CD"/>
                </a:solidFill>
                <a:latin typeface="Times New Roman"/>
              </a:rPr>
              <a:t>Controlled Overhead</a:t>
            </a:r>
          </a:p>
          <a:p>
            <a:r>
              <a:rPr lang="en-US" b="0" i="0" u="none" strike="noStrike" baseline="0" dirty="0" smtClean="0">
                <a:solidFill>
                  <a:srgbClr val="3300CD"/>
                </a:solidFill>
                <a:latin typeface="Times New Roman"/>
              </a:rPr>
              <a:t>An Excellent Owner-operator Opportunity</a:t>
            </a:r>
          </a:p>
          <a:p>
            <a:r>
              <a:rPr lang="en-US" b="0" i="0" u="none" strike="noStrike" baseline="0" dirty="0" smtClean="0">
                <a:solidFill>
                  <a:srgbClr val="3300CD"/>
                </a:solidFill>
                <a:latin typeface="Times New Roman"/>
              </a:rPr>
              <a:t>Scroll down this page to view pictures.</a:t>
            </a:r>
          </a:p>
          <a:p>
            <a:r>
              <a:rPr lang="en-US" b="0" i="0" u="none" strike="noStrike" baseline="0" dirty="0" smtClean="0">
                <a:solidFill>
                  <a:srgbClr val="3300CD"/>
                </a:solidFill>
                <a:latin typeface="Times New Roman"/>
              </a:rPr>
              <a:t>Link to more pictures</a:t>
            </a:r>
          </a:p>
          <a:p>
            <a:r>
              <a:rPr lang="en-US" b="0" i="0" u="none" strike="noStrike" baseline="0" dirty="0" smtClean="0">
                <a:solidFill>
                  <a:srgbClr val="0000EF"/>
                </a:solidFill>
                <a:latin typeface="Times New Roman"/>
              </a:rPr>
              <a:t>Link to my professional analysis</a:t>
            </a:r>
            <a:endParaRPr lang="en-US" dirty="0"/>
          </a:p>
        </p:txBody>
      </p:sp>
      <p:pic>
        <p:nvPicPr>
          <p:cNvPr id="1331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572000" y="2286000"/>
            <a:ext cx="4343400" cy="3229505"/>
          </a:xfrm>
          <a:prstGeom prst="rect">
            <a:avLst/>
          </a:prstGeom>
          <a:noFill/>
          <a:ln w="381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7175756"/>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314"/>
                                        </p:tgtEl>
                                        <p:attrNameLst>
                                          <p:attrName>style.visibility</p:attrName>
                                        </p:attrNameLst>
                                      </p:cBhvr>
                                      <p:to>
                                        <p:strVal val="visible"/>
                                      </p:to>
                                    </p:set>
                                    <p:animEffect transition="in" filter="fade">
                                      <p:cBhvr>
                                        <p:cTn id="13" dur="1000"/>
                                        <p:tgtEl>
                                          <p:spTgt spid="13314"/>
                                        </p:tgtEl>
                                      </p:cBhvr>
                                    </p:animEffect>
                                    <p:anim calcmode="lin" valueType="num">
                                      <p:cBhvr>
                                        <p:cTn id="14" dur="1000" fill="hold"/>
                                        <p:tgtEl>
                                          <p:spTgt spid="13314"/>
                                        </p:tgtEl>
                                        <p:attrNameLst>
                                          <p:attrName>ppt_x</p:attrName>
                                        </p:attrNameLst>
                                      </p:cBhvr>
                                      <p:tavLst>
                                        <p:tav tm="0">
                                          <p:val>
                                            <p:strVal val="#ppt_x"/>
                                          </p:val>
                                        </p:tav>
                                        <p:tav tm="100000">
                                          <p:val>
                                            <p:strVal val="#ppt_x"/>
                                          </p:val>
                                        </p:tav>
                                      </p:tavLst>
                                    </p:anim>
                                    <p:anim calcmode="lin" valueType="num">
                                      <p:cBhvr>
                                        <p:cTn id="15"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18333" y="536552"/>
            <a:ext cx="4307037" cy="5562600"/>
          </a:xfrm>
          <a:prstGeom prst="rect">
            <a:avLst/>
          </a:prstGeom>
          <a:noFill/>
          <a:ln w="9525">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676400" y="5073626"/>
            <a:ext cx="3114675" cy="1742160"/>
          </a:xfrm>
          <a:prstGeom prst="rect">
            <a:avLst/>
          </a:prstGeom>
          <a:noFill/>
          <a:ln w="381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1304" y="3429000"/>
            <a:ext cx="4562475" cy="2543175"/>
          </a:xfrm>
          <a:prstGeom prst="rect">
            <a:avLst/>
          </a:prstGeom>
          <a:noFill/>
          <a:ln w="381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52400"/>
            <a:ext cx="4433484" cy="3165452"/>
          </a:xfrm>
          <a:prstGeom prst="rect">
            <a:avLst/>
          </a:prstGeom>
          <a:noFill/>
          <a:ln w="381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4638658"/>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43"/>
                                        </p:tgtEl>
                                        <p:attrNameLst>
                                          <p:attrName>style.visibility</p:attrName>
                                        </p:attrNameLst>
                                      </p:cBhvr>
                                      <p:to>
                                        <p:strVal val="visible"/>
                                      </p:to>
                                    </p:set>
                                    <p:animEffect transition="in" filter="fade">
                                      <p:cBhvr>
                                        <p:cTn id="7" dur="1000"/>
                                        <p:tgtEl>
                                          <p:spTgt spid="14343"/>
                                        </p:tgtEl>
                                      </p:cBhvr>
                                    </p:animEffect>
                                    <p:anim calcmode="lin" valueType="num">
                                      <p:cBhvr>
                                        <p:cTn id="8" dur="1000" fill="hold"/>
                                        <p:tgtEl>
                                          <p:spTgt spid="14343"/>
                                        </p:tgtEl>
                                        <p:attrNameLst>
                                          <p:attrName>ppt_x</p:attrName>
                                        </p:attrNameLst>
                                      </p:cBhvr>
                                      <p:tavLst>
                                        <p:tav tm="0">
                                          <p:val>
                                            <p:strVal val="#ppt_x"/>
                                          </p:val>
                                        </p:tav>
                                        <p:tav tm="100000">
                                          <p:val>
                                            <p:strVal val="#ppt_x"/>
                                          </p:val>
                                        </p:tav>
                                      </p:tavLst>
                                    </p:anim>
                                    <p:anim calcmode="lin" valueType="num">
                                      <p:cBhvr>
                                        <p:cTn id="9" dur="1000" fill="hold"/>
                                        <p:tgtEl>
                                          <p:spTgt spid="143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341"/>
                                        </p:tgtEl>
                                        <p:attrNameLst>
                                          <p:attrName>style.visibility</p:attrName>
                                        </p:attrNameLst>
                                      </p:cBhvr>
                                      <p:to>
                                        <p:strVal val="visible"/>
                                      </p:to>
                                    </p:set>
                                    <p:animEffect transition="in" filter="fade">
                                      <p:cBhvr>
                                        <p:cTn id="14" dur="1000"/>
                                        <p:tgtEl>
                                          <p:spTgt spid="14341"/>
                                        </p:tgtEl>
                                      </p:cBhvr>
                                    </p:animEffect>
                                    <p:anim calcmode="lin" valueType="num">
                                      <p:cBhvr>
                                        <p:cTn id="15" dur="1000" fill="hold"/>
                                        <p:tgtEl>
                                          <p:spTgt spid="14341"/>
                                        </p:tgtEl>
                                        <p:attrNameLst>
                                          <p:attrName>ppt_x</p:attrName>
                                        </p:attrNameLst>
                                      </p:cBhvr>
                                      <p:tavLst>
                                        <p:tav tm="0">
                                          <p:val>
                                            <p:strVal val="#ppt_x"/>
                                          </p:val>
                                        </p:tav>
                                        <p:tav tm="100000">
                                          <p:val>
                                            <p:strVal val="#ppt_x"/>
                                          </p:val>
                                        </p:tav>
                                      </p:tavLst>
                                    </p:anim>
                                    <p:anim calcmode="lin" valueType="num">
                                      <p:cBhvr>
                                        <p:cTn id="16" dur="1000" fill="hold"/>
                                        <p:tgtEl>
                                          <p:spTgt spid="1434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fade">
                                      <p:cBhvr>
                                        <p:cTn id="21" dur="1000"/>
                                        <p:tgtEl>
                                          <p:spTgt spid="14339"/>
                                        </p:tgtEl>
                                      </p:cBhvr>
                                    </p:animEffect>
                                    <p:anim calcmode="lin" valueType="num">
                                      <p:cBhvr>
                                        <p:cTn id="22" dur="1000" fill="hold"/>
                                        <p:tgtEl>
                                          <p:spTgt spid="14339"/>
                                        </p:tgtEl>
                                        <p:attrNameLst>
                                          <p:attrName>ppt_x</p:attrName>
                                        </p:attrNameLst>
                                      </p:cBhvr>
                                      <p:tavLst>
                                        <p:tav tm="0">
                                          <p:val>
                                            <p:strVal val="#ppt_x"/>
                                          </p:val>
                                        </p:tav>
                                        <p:tav tm="100000">
                                          <p:val>
                                            <p:strVal val="#ppt_x"/>
                                          </p:val>
                                        </p:tav>
                                      </p:tavLst>
                                    </p:anim>
                                    <p:anim calcmode="lin" valueType="num">
                                      <p:cBhvr>
                                        <p:cTn id="23" dur="1000" fill="hold"/>
                                        <p:tgtEl>
                                          <p:spTgt spid="143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952</TotalTime>
  <Words>3837</Words>
  <Application>Microsoft Office PowerPoint</Application>
  <PresentationFormat>On-screen Show (4:3)</PresentationFormat>
  <Paragraphs>290</Paragraphs>
  <Slides>52</Slides>
  <Notes>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Trek</vt:lpstr>
      <vt:lpstr>PowerPoint Presentation</vt:lpstr>
      <vt:lpstr>PowerPoint Presentation</vt:lpstr>
      <vt:lpstr>Ranch House Coalition Activities</vt:lpstr>
      <vt:lpstr>Ranch House Coalition Offer to Purchase</vt:lpstr>
      <vt:lpstr>Pros Recommend Fixer Uppers</vt:lpstr>
      <vt:lpstr>The Sale Price</vt:lpstr>
      <vt:lpstr>Who would buy this property?</vt:lpstr>
      <vt:lpstr>COMPARE GOLF COURSES FOR SALE: Ironwood Golf Course - Georgia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Iowa Golf Course    Not Disclosed, IA, USA  $579,000 Well established 36 par course on 60 acres. Spring-fed pond &amp; creek are the water hazards. Includes land, clubhouse, cart barns, fixture, equipment &amp; training. </vt:lpstr>
      <vt:lpstr>PowerPoint Presentation</vt:lpstr>
      <vt:lpstr>PowerPoint Presentation</vt:lpstr>
      <vt:lpstr>So, What are our OPTIONS?</vt:lpstr>
      <vt:lpstr>Approaches</vt:lpstr>
      <vt:lpstr>PowerPoint Presentation</vt:lpstr>
      <vt:lpstr>PowerPoint Presentation</vt:lpstr>
      <vt:lpstr>PowerPoint Presentation</vt:lpstr>
      <vt:lpstr>PowerPoint Presentation</vt:lpstr>
      <vt:lpstr>Ranch House Coalition  Bank Business Loan w/ Loan Guarantee</vt:lpstr>
      <vt:lpstr>PowerPoint Presentation</vt:lpstr>
      <vt:lpstr>PowerPoint Presentation</vt:lpstr>
      <vt:lpstr>PowerPoint Presentation</vt:lpstr>
      <vt:lpstr>PowerPoint Presentation</vt:lpstr>
      <vt:lpstr>PowerPoint Presentation</vt:lpstr>
      <vt:lpstr>Special Improvement Districts</vt:lpstr>
      <vt:lpstr>PowerPoint Presentation</vt:lpstr>
      <vt:lpstr>What is an Improvement District?</vt:lpstr>
      <vt:lpstr>What Can Improvement Districts Do?</vt:lpstr>
      <vt:lpstr>How are Improvement Districts Funded?</vt:lpstr>
      <vt:lpstr>Net Assessed Values for Beaver Creek Fire District </vt:lpstr>
      <vt:lpstr>Special Improvement Districts Process</vt:lpstr>
      <vt:lpstr>Special Improvement District Process</vt:lpstr>
      <vt:lpstr>Special Improvement District Process</vt:lpstr>
      <vt:lpstr>Special Improvement District Process</vt:lpstr>
      <vt:lpstr>The Downside to Improvement Districts</vt:lpstr>
      <vt:lpstr>Improvement District Community Center - ???</vt:lpstr>
      <vt:lpstr>PowerPoint Presentation</vt:lpstr>
      <vt:lpstr>Beaver Creek Property Ownership – Special District Alternatives</vt:lpstr>
      <vt:lpstr>PowerPoint Presentation</vt:lpstr>
      <vt:lpstr>A look at area PROPERTY TAX &amp; ASSESSMENTS</vt:lpstr>
      <vt:lpstr>PowerPoint Presentation</vt:lpstr>
      <vt:lpstr>Challenges to Finance Options</vt:lpstr>
      <vt:lpstr>Options for Consideration</vt:lpstr>
      <vt:lpstr>Options for Consideration</vt:lpstr>
      <vt:lpstr>WHERE TO DO WE GO FROM HERE?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Kala</dc:creator>
  <cp:lastModifiedBy>Kala</cp:lastModifiedBy>
  <cp:revision>79</cp:revision>
  <dcterms:created xsi:type="dcterms:W3CDTF">2010-09-15T12:31:52Z</dcterms:created>
  <dcterms:modified xsi:type="dcterms:W3CDTF">2010-09-17T07:11:16Z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